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83" r:id="rId3"/>
    <p:sldId id="285" r:id="rId4"/>
    <p:sldId id="275" r:id="rId5"/>
    <p:sldId id="286" r:id="rId6"/>
    <p:sldId id="268" r:id="rId7"/>
    <p:sldId id="269" r:id="rId8"/>
    <p:sldId id="289" r:id="rId9"/>
    <p:sldId id="277" r:id="rId10"/>
    <p:sldId id="278" r:id="rId11"/>
    <p:sldId id="264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4D4D4D"/>
    <a:srgbClr val="66FF99"/>
    <a:srgbClr val="FF0000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1899" autoAdjust="0"/>
  </p:normalViewPr>
  <p:slideViewPr>
    <p:cSldViewPr>
      <p:cViewPr varScale="1">
        <p:scale>
          <a:sx n="60" d="100"/>
          <a:sy n="60" d="100"/>
        </p:scale>
        <p:origin x="31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286"/>
    </p:cViewPr>
  </p:sorterViewPr>
  <p:notesViewPr>
    <p:cSldViewPr>
      <p:cViewPr>
        <p:scale>
          <a:sx n="98" d="100"/>
          <a:sy n="98" d="100"/>
        </p:scale>
        <p:origin x="1378" y="-2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D0999-84F0-47EE-9692-AA87C4800F51}" type="doc">
      <dgm:prSet loTypeId="urn:microsoft.com/office/officeart/2005/8/layout/pictureOrgChart+Icon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37006D3-7625-4D41-AE69-8AC450ADCD03}">
      <dgm:prSet phldrT="[Text]"/>
      <dgm:spPr>
        <a:xfrm>
          <a:off x="2287581" y="161"/>
          <a:ext cx="1216669" cy="608334"/>
        </a:xfrm>
        <a:prstGeom prst="rect">
          <a:avLst/>
        </a:prstGeom>
      </dgm:spPr>
      <dgm:t>
        <a:bodyPr/>
        <a:lstStyle/>
        <a:p>
          <a:r>
            <a:rPr lang="en-US" b="1" dirty="0" smtClean="0">
              <a:latin typeface="Calibri" panose="020F0502020204030204"/>
              <a:ea typeface="+mn-ea"/>
              <a:cs typeface="+mn-cs"/>
            </a:rPr>
            <a:t>     Michaela Brown Director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2F714CB5-C1A3-4620-A56B-91ADE8E63DE0}" type="parTrans" cxnId="{ABED6DCB-2E0A-4F81-BD1E-684208693055}">
      <dgm:prSet/>
      <dgm:spPr/>
      <dgm:t>
        <a:bodyPr/>
        <a:lstStyle/>
        <a:p>
          <a:endParaRPr lang="en-US"/>
        </a:p>
      </dgm:t>
    </dgm:pt>
    <dgm:pt modelId="{B622D2D4-B8F7-4844-9D6D-DFF5F485FCE4}" type="sibTrans" cxnId="{ABED6DCB-2E0A-4F81-BD1E-684208693055}">
      <dgm:prSet/>
      <dgm:spPr/>
      <dgm:t>
        <a:bodyPr/>
        <a:lstStyle/>
        <a:p>
          <a:endParaRPr lang="en-US"/>
        </a:p>
      </dgm:t>
    </dgm:pt>
    <dgm:pt modelId="{DEA3ED24-6047-4176-964F-52736BDAD2B8}">
      <dgm:prSet phldrT="[Text]"/>
      <dgm:spPr>
        <a:xfrm>
          <a:off x="2287581" y="863996"/>
          <a:ext cx="1216669" cy="608334"/>
        </a:xfrm>
        <a:prstGeom prst="rect">
          <a:avLst/>
        </a:prstGeom>
      </dgm:spPr>
      <dgm:t>
        <a:bodyPr/>
        <a:lstStyle/>
        <a:p>
          <a:r>
            <a:rPr lang="en-US" b="1" smtClean="0">
              <a:latin typeface="Calibri" panose="020F0502020204030204"/>
              <a:ea typeface="+mn-ea"/>
              <a:cs typeface="+mn-cs"/>
            </a:rPr>
            <a:t>Susan Pan Deputy Director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DAF55971-3E29-49AF-AA23-3046E341658C}" type="parTrans" cxnId="{DBA21D19-7E95-4898-B2DB-A4830A8599B0}">
      <dgm:prSet/>
      <dgm:spPr>
        <a:xfrm>
          <a:off x="2850196" y="608496"/>
          <a:ext cx="91440" cy="2555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50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E269F46-D211-4515-8D2C-683B77490928}" type="sibTrans" cxnId="{DBA21D19-7E95-4898-B2DB-A4830A8599B0}">
      <dgm:prSet/>
      <dgm:spPr/>
      <dgm:t>
        <a:bodyPr/>
        <a:lstStyle/>
        <a:p>
          <a:endParaRPr lang="en-US"/>
        </a:p>
      </dgm:t>
    </dgm:pt>
    <dgm:pt modelId="{9B30506A-5A48-4C85-B2F0-9B664BC3E206}">
      <dgm:prSet phldrT="[Text]"/>
      <dgm:spPr>
        <a:xfrm>
          <a:off x="3759751" y="863996"/>
          <a:ext cx="1216669" cy="608334"/>
        </a:xfrm>
        <a:prstGeom prst="rect">
          <a:avLst/>
        </a:prstGeom>
      </dgm:spPr>
      <dgm:t>
        <a:bodyPr/>
        <a:lstStyle/>
        <a:p>
          <a:r>
            <a:rPr lang="en-US" b="1" dirty="0" smtClean="0">
              <a:latin typeface="Calibri" panose="020F0502020204030204"/>
              <a:ea typeface="+mn-ea"/>
              <a:cs typeface="+mn-cs"/>
            </a:rPr>
            <a:t>Eric Keller Deputy Director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95D5DD88-1607-4FA4-A056-B242DAEBB575}" type="parTrans" cxnId="{4FDB3CC9-DB02-4FC2-AE6A-CD163DE49064}">
      <dgm:prSet/>
      <dgm:spPr>
        <a:xfrm>
          <a:off x="2895916" y="608496"/>
          <a:ext cx="1472170" cy="255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50"/>
              </a:lnTo>
              <a:lnTo>
                <a:pt x="1472170" y="127750"/>
              </a:lnTo>
              <a:lnTo>
                <a:pt x="1472170" y="25550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15716C3-4904-4442-815C-1417560F07A2}" type="sibTrans" cxnId="{4FDB3CC9-DB02-4FC2-AE6A-CD163DE49064}">
      <dgm:prSet/>
      <dgm:spPr/>
      <dgm:t>
        <a:bodyPr/>
        <a:lstStyle/>
        <a:p>
          <a:endParaRPr lang="en-US"/>
        </a:p>
      </dgm:t>
    </dgm:pt>
    <dgm:pt modelId="{FA2072EC-66A0-4125-A02D-5AE795BD72DB}">
      <dgm:prSet phldrT="[Text]"/>
      <dgm:spPr>
        <a:xfrm>
          <a:off x="815410" y="863996"/>
          <a:ext cx="1216669" cy="608334"/>
        </a:xfrm>
        <a:prstGeom prst="rect">
          <a:avLst/>
        </a:prstGeom>
      </dgm:spPr>
      <dgm:t>
        <a:bodyPr/>
        <a:lstStyle/>
        <a:p>
          <a:r>
            <a:rPr lang="en-US" b="1" smtClean="0">
              <a:latin typeface="Calibri" panose="020F0502020204030204"/>
              <a:ea typeface="+mn-ea"/>
              <a:cs typeface="+mn-cs"/>
            </a:rPr>
            <a:t>Jean Fontayne Staff Services Manager 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48689A9A-608D-47CF-85C1-A0F9263BD26F}" type="parTrans" cxnId="{7B11F5B2-898C-4C1A-A8ED-B6AA274F5078}">
      <dgm:prSet/>
      <dgm:spPr>
        <a:xfrm>
          <a:off x="1423745" y="608496"/>
          <a:ext cx="1472170" cy="255500"/>
        </a:xfrm>
        <a:custGeom>
          <a:avLst/>
          <a:gdLst/>
          <a:ahLst/>
          <a:cxnLst/>
          <a:rect l="0" t="0" r="0" b="0"/>
          <a:pathLst>
            <a:path>
              <a:moveTo>
                <a:pt x="1472170" y="0"/>
              </a:moveTo>
              <a:lnTo>
                <a:pt x="1472170" y="127750"/>
              </a:lnTo>
              <a:lnTo>
                <a:pt x="0" y="127750"/>
              </a:lnTo>
              <a:lnTo>
                <a:pt x="0" y="25550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4DCA179-0B28-45FB-B275-B452E1911CE2}" type="sibTrans" cxnId="{7B11F5B2-898C-4C1A-A8ED-B6AA274F5078}">
      <dgm:prSet/>
      <dgm:spPr/>
      <dgm:t>
        <a:bodyPr/>
        <a:lstStyle/>
        <a:p>
          <a:endParaRPr lang="en-US"/>
        </a:p>
      </dgm:t>
    </dgm:pt>
    <dgm:pt modelId="{EB49D0E6-C82C-4E4E-8440-5F607BB8916E}">
      <dgm:prSet/>
      <dgm:spPr>
        <a:xfrm>
          <a:off x="1119578" y="1727832"/>
          <a:ext cx="1216669" cy="608334"/>
        </a:xfrm>
        <a:prstGeom prst="rect">
          <a:avLst/>
        </a:prstGeom>
      </dgm:spPr>
      <dgm:t>
        <a:bodyPr/>
        <a:lstStyle/>
        <a:p>
          <a:r>
            <a:rPr lang="en-US" b="1" smtClean="0">
              <a:latin typeface="Calibri" panose="020F0502020204030204"/>
              <a:ea typeface="+mn-ea"/>
              <a:cs typeface="+mn-cs"/>
            </a:rPr>
            <a:t>Derek Fouarge Billing Supervisor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F627A0DB-C6FE-43E5-AFD5-48F04613C86F}" type="parTrans" cxnId="{CBAD98D0-330E-4650-8EE0-0D3D8388B852}">
      <dgm:prSet/>
      <dgm:spPr>
        <a:xfrm>
          <a:off x="937077" y="1472331"/>
          <a:ext cx="182500" cy="55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68"/>
              </a:lnTo>
              <a:lnTo>
                <a:pt x="182500" y="55966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04DCB16-4725-4394-AAC5-627E9BB7CB99}" type="sibTrans" cxnId="{CBAD98D0-330E-4650-8EE0-0D3D8388B852}">
      <dgm:prSet/>
      <dgm:spPr/>
      <dgm:t>
        <a:bodyPr/>
        <a:lstStyle/>
        <a:p>
          <a:endParaRPr lang="en-US"/>
        </a:p>
      </dgm:t>
    </dgm:pt>
    <dgm:pt modelId="{FC8D99DF-70EB-4BFB-A20E-5D28BBCE3D8B}">
      <dgm:prSet/>
      <dgm:spPr>
        <a:xfrm>
          <a:off x="3759751" y="1727832"/>
          <a:ext cx="1216669" cy="608334"/>
        </a:xfrm>
        <a:prstGeom prst="rect">
          <a:avLst/>
        </a:prstGeom>
      </dgm:spPr>
      <dgm:t>
        <a:bodyPr/>
        <a:lstStyle/>
        <a:p>
          <a:r>
            <a:rPr lang="en-US" b="1" smtClean="0">
              <a:latin typeface="Calibri" panose="020F0502020204030204"/>
              <a:ea typeface="+mn-ea"/>
              <a:cs typeface="+mn-cs"/>
            </a:rPr>
            <a:t>David Hazen Water Superintendent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C28253DD-C889-403C-B2EB-906EA3CA9A63}" type="parTrans" cxnId="{E4C7E900-3CC1-4462-BBA3-4E68842B36D0}">
      <dgm:prSet/>
      <dgm:spPr>
        <a:xfrm>
          <a:off x="4322366" y="1472331"/>
          <a:ext cx="91440" cy="2555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50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A52E762-EDD6-4BED-B496-0A6130DB48E6}" type="sibTrans" cxnId="{E4C7E900-3CC1-4462-BBA3-4E68842B36D0}">
      <dgm:prSet/>
      <dgm:spPr/>
      <dgm:t>
        <a:bodyPr/>
        <a:lstStyle/>
        <a:p>
          <a:endParaRPr lang="en-US"/>
        </a:p>
      </dgm:t>
    </dgm:pt>
    <dgm:pt modelId="{33D83ED6-64A6-412E-9690-EEE27A0DD46A}">
      <dgm:prSet/>
      <dgm:spPr>
        <a:xfrm>
          <a:off x="4063919" y="2591668"/>
          <a:ext cx="1216669" cy="608334"/>
        </a:xfrm>
        <a:prstGeom prst="rect">
          <a:avLst/>
        </a:prstGeom>
      </dgm:spPr>
      <dgm:t>
        <a:bodyPr/>
        <a:lstStyle/>
        <a:p>
          <a:r>
            <a:rPr lang="en-US" b="1" dirty="0" smtClean="0">
              <a:latin typeface="Calibri" panose="020F0502020204030204"/>
              <a:ea typeface="+mn-ea"/>
              <a:cs typeface="+mn-cs"/>
            </a:rPr>
            <a:t>Andy Flores Water Supervisor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AADA16B5-3C6B-460F-BA57-D6A4072AB1C8}" type="parTrans" cxnId="{89797068-2B01-4FD1-8C00-BE9FADFBD112}">
      <dgm:prSet/>
      <dgm:spPr>
        <a:xfrm>
          <a:off x="3881418" y="2336167"/>
          <a:ext cx="182500" cy="55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68"/>
              </a:lnTo>
              <a:lnTo>
                <a:pt x="182500" y="55966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138FCC6-83DD-4DF9-B9B8-A870211772D1}" type="sibTrans" cxnId="{89797068-2B01-4FD1-8C00-BE9FADFBD112}">
      <dgm:prSet/>
      <dgm:spPr/>
      <dgm:t>
        <a:bodyPr/>
        <a:lstStyle/>
        <a:p>
          <a:endParaRPr lang="en-US"/>
        </a:p>
      </dgm:t>
    </dgm:pt>
    <dgm:pt modelId="{3AFD45F3-5DE0-4B1F-85CC-EF914A6C8583}">
      <dgm:prSet/>
      <dgm:spPr>
        <a:xfrm>
          <a:off x="4063919" y="3455503"/>
          <a:ext cx="1216669" cy="608334"/>
        </a:xfrm>
        <a:prstGeom prst="rect">
          <a:avLst/>
        </a:prstGeom>
      </dgm:spPr>
      <dgm:t>
        <a:bodyPr/>
        <a:lstStyle/>
        <a:p>
          <a:r>
            <a:rPr lang="en-US" b="1" dirty="0" smtClean="0">
              <a:latin typeface="Calibri" panose="020F0502020204030204"/>
              <a:ea typeface="+mn-ea"/>
              <a:cs typeface="+mn-cs"/>
            </a:rPr>
            <a:t>Sean Hanley Water Supervisor</a:t>
          </a:r>
          <a:endParaRPr lang="en-US" b="1" dirty="0">
            <a:latin typeface="Calibri" panose="020F0502020204030204"/>
            <a:ea typeface="+mn-ea"/>
            <a:cs typeface="+mn-cs"/>
          </a:endParaRPr>
        </a:p>
      </dgm:t>
    </dgm:pt>
    <dgm:pt modelId="{A64C0A89-FC0A-413F-BD9E-BE34B3A18DD6}" type="parTrans" cxnId="{C493A41D-E56E-4A84-823D-2F4D634B042A}">
      <dgm:prSet/>
      <dgm:spPr>
        <a:xfrm>
          <a:off x="3881418" y="2336167"/>
          <a:ext cx="182500" cy="1423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503"/>
              </a:lnTo>
              <a:lnTo>
                <a:pt x="182500" y="142350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8F92B71-06E6-409E-B8D0-225D5EBF49B3}" type="sibTrans" cxnId="{C493A41D-E56E-4A84-823D-2F4D634B042A}">
      <dgm:prSet/>
      <dgm:spPr/>
      <dgm:t>
        <a:bodyPr/>
        <a:lstStyle/>
        <a:p>
          <a:endParaRPr lang="en-US"/>
        </a:p>
      </dgm:t>
    </dgm:pt>
    <dgm:pt modelId="{582EBC6D-F4C8-4716-82B0-9BAEFF7AAB12}" type="pres">
      <dgm:prSet presAssocID="{182D0999-84F0-47EE-9692-AA87C4800F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261D9D-D724-4D38-833C-F19804207F98}" type="pres">
      <dgm:prSet presAssocID="{037006D3-7625-4D41-AE69-8AC450ADCD03}" presName="hierRoot1" presStyleCnt="0">
        <dgm:presLayoutVars>
          <dgm:hierBranch val="init"/>
        </dgm:presLayoutVars>
      </dgm:prSet>
      <dgm:spPr/>
    </dgm:pt>
    <dgm:pt modelId="{3CB59BB0-BE88-487A-BBB4-2D2941FCBAC1}" type="pres">
      <dgm:prSet presAssocID="{037006D3-7625-4D41-AE69-8AC450ADCD03}" presName="rootComposite1" presStyleCnt="0"/>
      <dgm:spPr/>
    </dgm:pt>
    <dgm:pt modelId="{ABB1D140-1D42-440C-9926-9247A6E2838C}" type="pres">
      <dgm:prSet presAssocID="{037006D3-7625-4D41-AE69-8AC450ADCD03}" presName="rootText1" presStyleLbl="node0" presStyleIdx="0" presStyleCnt="1" custScaleX="131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8BD487-265B-4DE6-B82A-A3F9B7F987E0}" type="pres">
      <dgm:prSet presAssocID="{037006D3-7625-4D41-AE69-8AC450ADCD03}" presName="rootPict1" presStyleLbl="alignImgPlace1" presStyleIdx="0" presStyleCnt="8"/>
      <dgm:spPr>
        <a:xfrm>
          <a:off x="2348414" y="60994"/>
          <a:ext cx="365000" cy="48666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1D5F86-27A7-4B44-8EE2-8DE866117B12}" type="pres">
      <dgm:prSet presAssocID="{037006D3-7625-4D41-AE69-8AC450ADC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5F6FD9B-605A-43AA-8A73-2DCF38A50CB2}" type="pres">
      <dgm:prSet presAssocID="{037006D3-7625-4D41-AE69-8AC450ADCD03}" presName="hierChild2" presStyleCnt="0"/>
      <dgm:spPr/>
    </dgm:pt>
    <dgm:pt modelId="{31C79AB0-CBBF-4B94-B745-3BF52CB5D87F}" type="pres">
      <dgm:prSet presAssocID="{48689A9A-608D-47CF-85C1-A0F9263BD26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4A8B739-D920-4CE5-8D90-E593B3B4C6DA}" type="pres">
      <dgm:prSet presAssocID="{FA2072EC-66A0-4125-A02D-5AE795BD72DB}" presName="hierRoot2" presStyleCnt="0">
        <dgm:presLayoutVars>
          <dgm:hierBranch val="init"/>
        </dgm:presLayoutVars>
      </dgm:prSet>
      <dgm:spPr/>
    </dgm:pt>
    <dgm:pt modelId="{C0FB0882-28CD-4C9C-9B8F-1B45348093F8}" type="pres">
      <dgm:prSet presAssocID="{FA2072EC-66A0-4125-A02D-5AE795BD72DB}" presName="rootComposite" presStyleCnt="0"/>
      <dgm:spPr/>
    </dgm:pt>
    <dgm:pt modelId="{BEA6DBCB-D275-408F-8F93-876397870A79}" type="pres">
      <dgm:prSet presAssocID="{FA2072EC-66A0-4125-A02D-5AE795BD72D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CA6DF-3915-4F48-8648-00AB6BD1C708}" type="pres">
      <dgm:prSet presAssocID="{FA2072EC-66A0-4125-A02D-5AE795BD72DB}" presName="rootPict" presStyleLbl="alignImgPlace1" presStyleIdx="1" presStyleCnt="8"/>
      <dgm:spPr>
        <a:xfrm>
          <a:off x="876244" y="924830"/>
          <a:ext cx="365000" cy="48666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13A8C6-3595-45BE-B3F3-147D9BD20850}" type="pres">
      <dgm:prSet presAssocID="{FA2072EC-66A0-4125-A02D-5AE795BD72DB}" presName="rootConnector" presStyleLbl="node2" presStyleIdx="0" presStyleCnt="3"/>
      <dgm:spPr/>
      <dgm:t>
        <a:bodyPr/>
        <a:lstStyle/>
        <a:p>
          <a:endParaRPr lang="en-US"/>
        </a:p>
      </dgm:t>
    </dgm:pt>
    <dgm:pt modelId="{99A775D5-C4DC-48ED-B632-45DAA04F90F2}" type="pres">
      <dgm:prSet presAssocID="{FA2072EC-66A0-4125-A02D-5AE795BD72DB}" presName="hierChild4" presStyleCnt="0"/>
      <dgm:spPr/>
    </dgm:pt>
    <dgm:pt modelId="{A6DEC1D1-6922-4CC0-BD1C-6AEF1907DB0A}" type="pres">
      <dgm:prSet presAssocID="{F627A0DB-C6FE-43E5-AFD5-48F04613C86F}" presName="Name37" presStyleLbl="parChTrans1D3" presStyleIdx="0" presStyleCnt="2"/>
      <dgm:spPr/>
      <dgm:t>
        <a:bodyPr/>
        <a:lstStyle/>
        <a:p>
          <a:endParaRPr lang="en-US"/>
        </a:p>
      </dgm:t>
    </dgm:pt>
    <dgm:pt modelId="{073EEB18-8FE3-4D09-9AD7-36A5233FE889}" type="pres">
      <dgm:prSet presAssocID="{EB49D0E6-C82C-4E4E-8440-5F607BB8916E}" presName="hierRoot2" presStyleCnt="0">
        <dgm:presLayoutVars>
          <dgm:hierBranch val="init"/>
        </dgm:presLayoutVars>
      </dgm:prSet>
      <dgm:spPr/>
    </dgm:pt>
    <dgm:pt modelId="{E83AB6E8-3102-43ED-A59E-8A7326057F86}" type="pres">
      <dgm:prSet presAssocID="{EB49D0E6-C82C-4E4E-8440-5F607BB8916E}" presName="rootComposite" presStyleCnt="0"/>
      <dgm:spPr/>
    </dgm:pt>
    <dgm:pt modelId="{EBEA0C85-E5A6-4B9A-A153-1A078D23F362}" type="pres">
      <dgm:prSet presAssocID="{EB49D0E6-C82C-4E4E-8440-5F607BB8916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615541-C12A-434C-9B1D-45DE319FB8D8}" type="pres">
      <dgm:prSet presAssocID="{EB49D0E6-C82C-4E4E-8440-5F607BB8916E}" presName="rootPict" presStyleLbl="alignImgPlace1" presStyleIdx="2" presStyleCnt="8"/>
      <dgm:spPr>
        <a:xfrm>
          <a:off x="1180411" y="1788666"/>
          <a:ext cx="365000" cy="48666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2F884CE-9568-4E41-AFBC-3A50384FCA84}" type="pres">
      <dgm:prSet presAssocID="{EB49D0E6-C82C-4E4E-8440-5F607BB8916E}" presName="rootConnector" presStyleLbl="node3" presStyleIdx="0" presStyleCnt="2"/>
      <dgm:spPr/>
      <dgm:t>
        <a:bodyPr/>
        <a:lstStyle/>
        <a:p>
          <a:endParaRPr lang="en-US"/>
        </a:p>
      </dgm:t>
    </dgm:pt>
    <dgm:pt modelId="{9DC712AB-1267-433F-954F-D2DD1D69EAB7}" type="pres">
      <dgm:prSet presAssocID="{EB49D0E6-C82C-4E4E-8440-5F607BB8916E}" presName="hierChild4" presStyleCnt="0"/>
      <dgm:spPr/>
    </dgm:pt>
    <dgm:pt modelId="{73C4767F-F7C5-4C4D-A4F6-FBFF507F4E5E}" type="pres">
      <dgm:prSet presAssocID="{EB49D0E6-C82C-4E4E-8440-5F607BB8916E}" presName="hierChild5" presStyleCnt="0"/>
      <dgm:spPr/>
    </dgm:pt>
    <dgm:pt modelId="{A5243D8D-DD33-4481-9B9D-B1431736BD0B}" type="pres">
      <dgm:prSet presAssocID="{FA2072EC-66A0-4125-A02D-5AE795BD72DB}" presName="hierChild5" presStyleCnt="0"/>
      <dgm:spPr/>
    </dgm:pt>
    <dgm:pt modelId="{2A9253A0-BD27-4004-A330-D5D1A16EDBF3}" type="pres">
      <dgm:prSet presAssocID="{DAF55971-3E29-49AF-AA23-3046E341658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98FEF21-9470-4918-9D3F-9248533C9E29}" type="pres">
      <dgm:prSet presAssocID="{DEA3ED24-6047-4176-964F-52736BDAD2B8}" presName="hierRoot2" presStyleCnt="0">
        <dgm:presLayoutVars>
          <dgm:hierBranch val="init"/>
        </dgm:presLayoutVars>
      </dgm:prSet>
      <dgm:spPr/>
    </dgm:pt>
    <dgm:pt modelId="{B47E9625-4BD2-4FA1-94A3-1E5C1B96BB8E}" type="pres">
      <dgm:prSet presAssocID="{DEA3ED24-6047-4176-964F-52736BDAD2B8}" presName="rootComposite" presStyleCnt="0"/>
      <dgm:spPr/>
    </dgm:pt>
    <dgm:pt modelId="{5C473771-670C-46EC-A3EB-2BA01467085D}" type="pres">
      <dgm:prSet presAssocID="{DEA3ED24-6047-4176-964F-52736BDAD2B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0CE01-2054-4848-8199-09BABC58B285}" type="pres">
      <dgm:prSet presAssocID="{DEA3ED24-6047-4176-964F-52736BDAD2B8}" presName="rootPict" presStyleLbl="alignImgPlace1" presStyleIdx="3" presStyleCnt="8"/>
      <dgm:spPr>
        <a:xfrm>
          <a:off x="2348414" y="924830"/>
          <a:ext cx="365000" cy="48666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9F9FD50-1755-4EA9-9785-29D1CF7DD2DF}" type="pres">
      <dgm:prSet presAssocID="{DEA3ED24-6047-4176-964F-52736BDAD2B8}" presName="rootConnector" presStyleLbl="node2" presStyleIdx="1" presStyleCnt="3"/>
      <dgm:spPr/>
      <dgm:t>
        <a:bodyPr/>
        <a:lstStyle/>
        <a:p>
          <a:endParaRPr lang="en-US"/>
        </a:p>
      </dgm:t>
    </dgm:pt>
    <dgm:pt modelId="{29BAEF57-E36B-413D-A755-83D6DEC4DBE6}" type="pres">
      <dgm:prSet presAssocID="{DEA3ED24-6047-4176-964F-52736BDAD2B8}" presName="hierChild4" presStyleCnt="0"/>
      <dgm:spPr/>
    </dgm:pt>
    <dgm:pt modelId="{C4372539-3B62-4B1D-B4C1-DB92935A422F}" type="pres">
      <dgm:prSet presAssocID="{DEA3ED24-6047-4176-964F-52736BDAD2B8}" presName="hierChild5" presStyleCnt="0"/>
      <dgm:spPr/>
    </dgm:pt>
    <dgm:pt modelId="{05D9DE31-07C3-4657-9C7E-13CC783F3BF8}" type="pres">
      <dgm:prSet presAssocID="{95D5DD88-1607-4FA4-A056-B242DAEBB57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A877E1E-4DD7-4F79-9160-725BAA59E3CC}" type="pres">
      <dgm:prSet presAssocID="{9B30506A-5A48-4C85-B2F0-9B664BC3E206}" presName="hierRoot2" presStyleCnt="0">
        <dgm:presLayoutVars>
          <dgm:hierBranch val="init"/>
        </dgm:presLayoutVars>
      </dgm:prSet>
      <dgm:spPr/>
    </dgm:pt>
    <dgm:pt modelId="{E971A78B-F302-4034-82B8-0BFA67236530}" type="pres">
      <dgm:prSet presAssocID="{9B30506A-5A48-4C85-B2F0-9B664BC3E206}" presName="rootComposite" presStyleCnt="0"/>
      <dgm:spPr/>
    </dgm:pt>
    <dgm:pt modelId="{8E5CAC95-D79C-4F4E-870B-CEB8C7B381F9}" type="pres">
      <dgm:prSet presAssocID="{9B30506A-5A48-4C85-B2F0-9B664BC3E20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F1F54-D208-40B7-848F-5CF8A027D1D1}" type="pres">
      <dgm:prSet presAssocID="{9B30506A-5A48-4C85-B2F0-9B664BC3E206}" presName="rootPict" presStyleLbl="alignImgPlace1" presStyleIdx="4" presStyleCnt="8"/>
      <dgm:spPr>
        <a:xfrm>
          <a:off x="3820585" y="924830"/>
          <a:ext cx="365000" cy="48666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A647A38-AAD4-4DF7-BA98-D67025371F06}" type="pres">
      <dgm:prSet presAssocID="{9B30506A-5A48-4C85-B2F0-9B664BC3E206}" presName="rootConnector" presStyleLbl="node2" presStyleIdx="2" presStyleCnt="3"/>
      <dgm:spPr/>
      <dgm:t>
        <a:bodyPr/>
        <a:lstStyle/>
        <a:p>
          <a:endParaRPr lang="en-US"/>
        </a:p>
      </dgm:t>
    </dgm:pt>
    <dgm:pt modelId="{1F819601-C1B7-4512-825C-B790EB73E708}" type="pres">
      <dgm:prSet presAssocID="{9B30506A-5A48-4C85-B2F0-9B664BC3E206}" presName="hierChild4" presStyleCnt="0"/>
      <dgm:spPr/>
    </dgm:pt>
    <dgm:pt modelId="{C03086F3-3179-4545-9829-22DC8C0371DA}" type="pres">
      <dgm:prSet presAssocID="{C28253DD-C889-403C-B2EB-906EA3CA9A6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13650D56-6FA0-4F7D-B266-217558092BE8}" type="pres">
      <dgm:prSet presAssocID="{FC8D99DF-70EB-4BFB-A20E-5D28BBCE3D8B}" presName="hierRoot2" presStyleCnt="0">
        <dgm:presLayoutVars>
          <dgm:hierBranch val="init"/>
        </dgm:presLayoutVars>
      </dgm:prSet>
      <dgm:spPr/>
    </dgm:pt>
    <dgm:pt modelId="{6C243185-5418-4774-AE09-FD5BEAB1F32E}" type="pres">
      <dgm:prSet presAssocID="{FC8D99DF-70EB-4BFB-A20E-5D28BBCE3D8B}" presName="rootComposite" presStyleCnt="0"/>
      <dgm:spPr/>
    </dgm:pt>
    <dgm:pt modelId="{9195545B-0CE1-4215-B67C-799F5CC4A4BC}" type="pres">
      <dgm:prSet presAssocID="{FC8D99DF-70EB-4BFB-A20E-5D28BBCE3D8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77627D-2645-465A-A143-B68C93B496C1}" type="pres">
      <dgm:prSet presAssocID="{FC8D99DF-70EB-4BFB-A20E-5D28BBCE3D8B}" presName="rootPict" presStyleLbl="alignImgPlace1" presStyleIdx="5" presStyleCnt="8"/>
      <dgm:spPr>
        <a:xfrm>
          <a:off x="3820585" y="1788666"/>
          <a:ext cx="365000" cy="48666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341851F-D313-4510-93D9-950BEC5CE3CB}" type="pres">
      <dgm:prSet presAssocID="{FC8D99DF-70EB-4BFB-A20E-5D28BBCE3D8B}" presName="rootConnector" presStyleLbl="node3" presStyleIdx="1" presStyleCnt="2"/>
      <dgm:spPr/>
      <dgm:t>
        <a:bodyPr/>
        <a:lstStyle/>
        <a:p>
          <a:endParaRPr lang="en-US"/>
        </a:p>
      </dgm:t>
    </dgm:pt>
    <dgm:pt modelId="{F4F58C35-668A-4978-ADD2-D79A840679CF}" type="pres">
      <dgm:prSet presAssocID="{FC8D99DF-70EB-4BFB-A20E-5D28BBCE3D8B}" presName="hierChild4" presStyleCnt="0"/>
      <dgm:spPr/>
    </dgm:pt>
    <dgm:pt modelId="{1C07C233-EC7D-4DC1-822B-ACCD6C8A7F44}" type="pres">
      <dgm:prSet presAssocID="{AADA16B5-3C6B-460F-BA57-D6A4072AB1C8}" presName="Name37" presStyleLbl="parChTrans1D4" presStyleIdx="0" presStyleCnt="2"/>
      <dgm:spPr/>
      <dgm:t>
        <a:bodyPr/>
        <a:lstStyle/>
        <a:p>
          <a:endParaRPr lang="en-US"/>
        </a:p>
      </dgm:t>
    </dgm:pt>
    <dgm:pt modelId="{197B63E1-BD8A-4AF2-ACBE-8A2AAA3B7227}" type="pres">
      <dgm:prSet presAssocID="{33D83ED6-64A6-412E-9690-EEE27A0DD46A}" presName="hierRoot2" presStyleCnt="0">
        <dgm:presLayoutVars>
          <dgm:hierBranch val="l"/>
        </dgm:presLayoutVars>
      </dgm:prSet>
      <dgm:spPr/>
    </dgm:pt>
    <dgm:pt modelId="{DD77F4DF-D4C3-48DE-8888-9037E02319C5}" type="pres">
      <dgm:prSet presAssocID="{33D83ED6-64A6-412E-9690-EEE27A0DD46A}" presName="rootComposite" presStyleCnt="0"/>
      <dgm:spPr/>
    </dgm:pt>
    <dgm:pt modelId="{31390A26-D827-4969-9D8E-1676B49CBA2D}" type="pres">
      <dgm:prSet presAssocID="{33D83ED6-64A6-412E-9690-EEE27A0DD46A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D77EB-0196-4AE5-8EE1-70EFD5ADE2DB}" type="pres">
      <dgm:prSet presAssocID="{33D83ED6-64A6-412E-9690-EEE27A0DD46A}" presName="rootPict" presStyleLbl="alignImgPlace1" presStyleIdx="6" presStyleCnt="8"/>
      <dgm:spPr>
        <a:xfrm>
          <a:off x="4124752" y="2652501"/>
          <a:ext cx="365000" cy="48666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DA5E4362-00DE-48DC-9788-CFC4B0467A1F}" type="pres">
      <dgm:prSet presAssocID="{33D83ED6-64A6-412E-9690-EEE27A0DD46A}" presName="rootConnector" presStyleLbl="node4" presStyleIdx="0" presStyleCnt="2"/>
      <dgm:spPr/>
      <dgm:t>
        <a:bodyPr/>
        <a:lstStyle/>
        <a:p>
          <a:endParaRPr lang="en-US"/>
        </a:p>
      </dgm:t>
    </dgm:pt>
    <dgm:pt modelId="{60B4F77C-4EA5-4C1A-8FE0-7E43B3AE83D4}" type="pres">
      <dgm:prSet presAssocID="{33D83ED6-64A6-412E-9690-EEE27A0DD46A}" presName="hierChild4" presStyleCnt="0"/>
      <dgm:spPr/>
    </dgm:pt>
    <dgm:pt modelId="{02E76C4D-A233-4759-8914-F55A963F591E}" type="pres">
      <dgm:prSet presAssocID="{33D83ED6-64A6-412E-9690-EEE27A0DD46A}" presName="hierChild5" presStyleCnt="0"/>
      <dgm:spPr/>
    </dgm:pt>
    <dgm:pt modelId="{278845B5-FCEF-431B-B938-321B192A2505}" type="pres">
      <dgm:prSet presAssocID="{A64C0A89-FC0A-413F-BD9E-BE34B3A18DD6}" presName="Name37" presStyleLbl="parChTrans1D4" presStyleIdx="1" presStyleCnt="2"/>
      <dgm:spPr/>
      <dgm:t>
        <a:bodyPr/>
        <a:lstStyle/>
        <a:p>
          <a:endParaRPr lang="en-US"/>
        </a:p>
      </dgm:t>
    </dgm:pt>
    <dgm:pt modelId="{C5E249A7-0FA7-4342-9BA7-811F7EED36AD}" type="pres">
      <dgm:prSet presAssocID="{3AFD45F3-5DE0-4B1F-85CC-EF914A6C8583}" presName="hierRoot2" presStyleCnt="0">
        <dgm:presLayoutVars>
          <dgm:hierBranch val="init"/>
        </dgm:presLayoutVars>
      </dgm:prSet>
      <dgm:spPr/>
    </dgm:pt>
    <dgm:pt modelId="{F03E5ECC-908B-4364-8222-5ADAB348C5D3}" type="pres">
      <dgm:prSet presAssocID="{3AFD45F3-5DE0-4B1F-85CC-EF914A6C8583}" presName="rootComposite" presStyleCnt="0"/>
      <dgm:spPr/>
    </dgm:pt>
    <dgm:pt modelId="{0C124F0F-4DFF-4133-A81D-3F4AD37E8646}" type="pres">
      <dgm:prSet presAssocID="{3AFD45F3-5DE0-4B1F-85CC-EF914A6C8583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581B8-7939-40CB-8092-F8AE89C21D4A}" type="pres">
      <dgm:prSet presAssocID="{3AFD45F3-5DE0-4B1F-85CC-EF914A6C8583}" presName="rootPict" presStyleLbl="alignImgPlace1" presStyleIdx="7" presStyleCnt="8"/>
      <dgm:spPr>
        <a:xfrm>
          <a:off x="4124752" y="3516337"/>
          <a:ext cx="365000" cy="486667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B3677B01-8139-4645-9E4A-488D683D3697}" type="pres">
      <dgm:prSet presAssocID="{3AFD45F3-5DE0-4B1F-85CC-EF914A6C8583}" presName="rootConnector" presStyleLbl="node4" presStyleIdx="1" presStyleCnt="2"/>
      <dgm:spPr/>
      <dgm:t>
        <a:bodyPr/>
        <a:lstStyle/>
        <a:p>
          <a:endParaRPr lang="en-US"/>
        </a:p>
      </dgm:t>
    </dgm:pt>
    <dgm:pt modelId="{2547C2FE-4FCE-4EC4-B33A-D8188B3C0DBF}" type="pres">
      <dgm:prSet presAssocID="{3AFD45F3-5DE0-4B1F-85CC-EF914A6C8583}" presName="hierChild4" presStyleCnt="0"/>
      <dgm:spPr/>
    </dgm:pt>
    <dgm:pt modelId="{0516EB47-F872-45C5-B446-4EE1BE137E5D}" type="pres">
      <dgm:prSet presAssocID="{3AFD45F3-5DE0-4B1F-85CC-EF914A6C8583}" presName="hierChild5" presStyleCnt="0"/>
      <dgm:spPr/>
    </dgm:pt>
    <dgm:pt modelId="{440B51E2-4634-4F8D-827A-D1BE9546B7DF}" type="pres">
      <dgm:prSet presAssocID="{FC8D99DF-70EB-4BFB-A20E-5D28BBCE3D8B}" presName="hierChild5" presStyleCnt="0"/>
      <dgm:spPr/>
    </dgm:pt>
    <dgm:pt modelId="{27A95E4C-3567-4F90-B99D-CC83B2EF6A32}" type="pres">
      <dgm:prSet presAssocID="{9B30506A-5A48-4C85-B2F0-9B664BC3E206}" presName="hierChild5" presStyleCnt="0"/>
      <dgm:spPr/>
    </dgm:pt>
    <dgm:pt modelId="{EA007FAD-ED46-4949-A574-34CEABBC90F4}" type="pres">
      <dgm:prSet presAssocID="{037006D3-7625-4D41-AE69-8AC450ADCD03}" presName="hierChild3" presStyleCnt="0"/>
      <dgm:spPr/>
    </dgm:pt>
  </dgm:ptLst>
  <dgm:cxnLst>
    <dgm:cxn modelId="{3D722A44-1A3F-40CC-B63D-0A2DB3766916}" type="presOf" srcId="{9B30506A-5A48-4C85-B2F0-9B664BC3E206}" destId="{5A647A38-AAD4-4DF7-BA98-D67025371F06}" srcOrd="1" destOrd="0" presId="urn:microsoft.com/office/officeart/2005/8/layout/pictureOrgChart+Icon"/>
    <dgm:cxn modelId="{1913C049-FEB0-47B0-B7A9-C1BD9890FF2F}" type="presOf" srcId="{9B30506A-5A48-4C85-B2F0-9B664BC3E206}" destId="{8E5CAC95-D79C-4F4E-870B-CEB8C7B381F9}" srcOrd="0" destOrd="0" presId="urn:microsoft.com/office/officeart/2005/8/layout/pictureOrgChart+Icon"/>
    <dgm:cxn modelId="{DBA21D19-7E95-4898-B2DB-A4830A8599B0}" srcId="{037006D3-7625-4D41-AE69-8AC450ADCD03}" destId="{DEA3ED24-6047-4176-964F-52736BDAD2B8}" srcOrd="1" destOrd="0" parTransId="{DAF55971-3E29-49AF-AA23-3046E341658C}" sibTransId="{5E269F46-D211-4515-8D2C-683B77490928}"/>
    <dgm:cxn modelId="{ABED6DCB-2E0A-4F81-BD1E-684208693055}" srcId="{182D0999-84F0-47EE-9692-AA87C4800F51}" destId="{037006D3-7625-4D41-AE69-8AC450ADCD03}" srcOrd="0" destOrd="0" parTransId="{2F714CB5-C1A3-4620-A56B-91ADE8E63DE0}" sibTransId="{B622D2D4-B8F7-4844-9D6D-DFF5F485FCE4}"/>
    <dgm:cxn modelId="{3A0ECBAC-8E35-45A6-9DF8-C4F83EBBF21A}" type="presOf" srcId="{FC8D99DF-70EB-4BFB-A20E-5D28BBCE3D8B}" destId="{E341851F-D313-4510-93D9-950BEC5CE3CB}" srcOrd="1" destOrd="0" presId="urn:microsoft.com/office/officeart/2005/8/layout/pictureOrgChart+Icon"/>
    <dgm:cxn modelId="{DF2685A1-6503-43D5-B738-392526855EF6}" type="presOf" srcId="{DEA3ED24-6047-4176-964F-52736BDAD2B8}" destId="{D9F9FD50-1755-4EA9-9785-29D1CF7DD2DF}" srcOrd="1" destOrd="0" presId="urn:microsoft.com/office/officeart/2005/8/layout/pictureOrgChart+Icon"/>
    <dgm:cxn modelId="{53F35416-9A4E-4DFF-BFB7-1E6E8F2DBA52}" type="presOf" srcId="{FC8D99DF-70EB-4BFB-A20E-5D28BBCE3D8B}" destId="{9195545B-0CE1-4215-B67C-799F5CC4A4BC}" srcOrd="0" destOrd="0" presId="urn:microsoft.com/office/officeart/2005/8/layout/pictureOrgChart+Icon"/>
    <dgm:cxn modelId="{01C784D2-EA5F-4EF5-B007-47A60F5F11A8}" type="presOf" srcId="{F627A0DB-C6FE-43E5-AFD5-48F04613C86F}" destId="{A6DEC1D1-6922-4CC0-BD1C-6AEF1907DB0A}" srcOrd="0" destOrd="0" presId="urn:microsoft.com/office/officeart/2005/8/layout/pictureOrgChart+Icon"/>
    <dgm:cxn modelId="{8FAF15E0-43B8-4ED7-9977-28116BB9C6E6}" type="presOf" srcId="{3AFD45F3-5DE0-4B1F-85CC-EF914A6C8583}" destId="{0C124F0F-4DFF-4133-A81D-3F4AD37E8646}" srcOrd="0" destOrd="0" presId="urn:microsoft.com/office/officeart/2005/8/layout/pictureOrgChart+Icon"/>
    <dgm:cxn modelId="{A1EEF583-A611-4569-A285-C97412E2F469}" type="presOf" srcId="{48689A9A-608D-47CF-85C1-A0F9263BD26F}" destId="{31C79AB0-CBBF-4B94-B745-3BF52CB5D87F}" srcOrd="0" destOrd="0" presId="urn:microsoft.com/office/officeart/2005/8/layout/pictureOrgChart+Icon"/>
    <dgm:cxn modelId="{C5F48D06-4816-42C2-A8FD-E9593B317901}" type="presOf" srcId="{FA2072EC-66A0-4125-A02D-5AE795BD72DB}" destId="{2013A8C6-3595-45BE-B3F3-147D9BD20850}" srcOrd="1" destOrd="0" presId="urn:microsoft.com/office/officeart/2005/8/layout/pictureOrgChart+Icon"/>
    <dgm:cxn modelId="{F28614A5-3229-4BCE-83AF-F924D02266F1}" type="presOf" srcId="{33D83ED6-64A6-412E-9690-EEE27A0DD46A}" destId="{DA5E4362-00DE-48DC-9788-CFC4B0467A1F}" srcOrd="1" destOrd="0" presId="urn:microsoft.com/office/officeart/2005/8/layout/pictureOrgChart+Icon"/>
    <dgm:cxn modelId="{522C9C25-E494-4778-9D6B-035CA9D69C82}" type="presOf" srcId="{95D5DD88-1607-4FA4-A056-B242DAEBB575}" destId="{05D9DE31-07C3-4657-9C7E-13CC783F3BF8}" srcOrd="0" destOrd="0" presId="urn:microsoft.com/office/officeart/2005/8/layout/pictureOrgChart+Icon"/>
    <dgm:cxn modelId="{18D21AA9-49DB-4116-9078-8661ED51CBB4}" type="presOf" srcId="{3AFD45F3-5DE0-4B1F-85CC-EF914A6C8583}" destId="{B3677B01-8139-4645-9E4A-488D683D3697}" srcOrd="1" destOrd="0" presId="urn:microsoft.com/office/officeart/2005/8/layout/pictureOrgChart+Icon"/>
    <dgm:cxn modelId="{FC8C2408-FE10-4676-BDDE-0EC2DE342953}" type="presOf" srcId="{182D0999-84F0-47EE-9692-AA87C4800F51}" destId="{582EBC6D-F4C8-4716-82B0-9BAEFF7AAB12}" srcOrd="0" destOrd="0" presId="urn:microsoft.com/office/officeart/2005/8/layout/pictureOrgChart+Icon"/>
    <dgm:cxn modelId="{7472CDA2-4A72-402C-A7DA-034E37DD2A0A}" type="presOf" srcId="{037006D3-7625-4D41-AE69-8AC450ADCD03}" destId="{ABB1D140-1D42-440C-9926-9247A6E2838C}" srcOrd="0" destOrd="0" presId="urn:microsoft.com/office/officeart/2005/8/layout/pictureOrgChart+Icon"/>
    <dgm:cxn modelId="{E1403EF7-5CA3-4A71-9414-F41CEC084C8E}" type="presOf" srcId="{037006D3-7625-4D41-AE69-8AC450ADCD03}" destId="{211D5F86-27A7-4B44-8EE2-8DE866117B12}" srcOrd="1" destOrd="0" presId="urn:microsoft.com/office/officeart/2005/8/layout/pictureOrgChart+Icon"/>
    <dgm:cxn modelId="{6BA81EF4-C0AF-4D3A-866A-5359FB38C312}" type="presOf" srcId="{EB49D0E6-C82C-4E4E-8440-5F607BB8916E}" destId="{EBEA0C85-E5A6-4B9A-A153-1A078D23F362}" srcOrd="0" destOrd="0" presId="urn:microsoft.com/office/officeart/2005/8/layout/pictureOrgChart+Icon"/>
    <dgm:cxn modelId="{A05F98B0-C3FC-443D-9F64-4660D08DB0FD}" type="presOf" srcId="{DAF55971-3E29-49AF-AA23-3046E341658C}" destId="{2A9253A0-BD27-4004-A330-D5D1A16EDBF3}" srcOrd="0" destOrd="0" presId="urn:microsoft.com/office/officeart/2005/8/layout/pictureOrgChart+Icon"/>
    <dgm:cxn modelId="{BB812A65-0ED3-4BE2-9160-26A176E1C24A}" type="presOf" srcId="{A64C0A89-FC0A-413F-BD9E-BE34B3A18DD6}" destId="{278845B5-FCEF-431B-B938-321B192A2505}" srcOrd="0" destOrd="0" presId="urn:microsoft.com/office/officeart/2005/8/layout/pictureOrgChart+Icon"/>
    <dgm:cxn modelId="{CBAD98D0-330E-4650-8EE0-0D3D8388B852}" srcId="{FA2072EC-66A0-4125-A02D-5AE795BD72DB}" destId="{EB49D0E6-C82C-4E4E-8440-5F607BB8916E}" srcOrd="0" destOrd="0" parTransId="{F627A0DB-C6FE-43E5-AFD5-48F04613C86F}" sibTransId="{A04DCB16-4725-4394-AAC5-627E9BB7CB99}"/>
    <dgm:cxn modelId="{63A761CA-8A70-40A4-8DE4-E92FF1E07EBE}" type="presOf" srcId="{DEA3ED24-6047-4176-964F-52736BDAD2B8}" destId="{5C473771-670C-46EC-A3EB-2BA01467085D}" srcOrd="0" destOrd="0" presId="urn:microsoft.com/office/officeart/2005/8/layout/pictureOrgChart+Icon"/>
    <dgm:cxn modelId="{89797068-2B01-4FD1-8C00-BE9FADFBD112}" srcId="{FC8D99DF-70EB-4BFB-A20E-5D28BBCE3D8B}" destId="{33D83ED6-64A6-412E-9690-EEE27A0DD46A}" srcOrd="0" destOrd="0" parTransId="{AADA16B5-3C6B-460F-BA57-D6A4072AB1C8}" sibTransId="{4138FCC6-83DD-4DF9-B9B8-A870211772D1}"/>
    <dgm:cxn modelId="{E4C7E900-3CC1-4462-BBA3-4E68842B36D0}" srcId="{9B30506A-5A48-4C85-B2F0-9B664BC3E206}" destId="{FC8D99DF-70EB-4BFB-A20E-5D28BBCE3D8B}" srcOrd="0" destOrd="0" parTransId="{C28253DD-C889-403C-B2EB-906EA3CA9A63}" sibTransId="{5A52E762-EDD6-4BED-B496-0A6130DB48E6}"/>
    <dgm:cxn modelId="{C493A41D-E56E-4A84-823D-2F4D634B042A}" srcId="{FC8D99DF-70EB-4BFB-A20E-5D28BBCE3D8B}" destId="{3AFD45F3-5DE0-4B1F-85CC-EF914A6C8583}" srcOrd="1" destOrd="0" parTransId="{A64C0A89-FC0A-413F-BD9E-BE34B3A18DD6}" sibTransId="{88F92B71-06E6-409E-B8D0-225D5EBF49B3}"/>
    <dgm:cxn modelId="{7918FC8F-6610-4A58-9871-7570686BEB82}" type="presOf" srcId="{AADA16B5-3C6B-460F-BA57-D6A4072AB1C8}" destId="{1C07C233-EC7D-4DC1-822B-ACCD6C8A7F44}" srcOrd="0" destOrd="0" presId="urn:microsoft.com/office/officeart/2005/8/layout/pictureOrgChart+Icon"/>
    <dgm:cxn modelId="{264C6601-91DB-4DBA-9086-D9E3B9254FCB}" type="presOf" srcId="{EB49D0E6-C82C-4E4E-8440-5F607BB8916E}" destId="{E2F884CE-9568-4E41-AFBC-3A50384FCA84}" srcOrd="1" destOrd="0" presId="urn:microsoft.com/office/officeart/2005/8/layout/pictureOrgChart+Icon"/>
    <dgm:cxn modelId="{4FDB3CC9-DB02-4FC2-AE6A-CD163DE49064}" srcId="{037006D3-7625-4D41-AE69-8AC450ADCD03}" destId="{9B30506A-5A48-4C85-B2F0-9B664BC3E206}" srcOrd="2" destOrd="0" parTransId="{95D5DD88-1607-4FA4-A056-B242DAEBB575}" sibTransId="{E15716C3-4904-4442-815C-1417560F07A2}"/>
    <dgm:cxn modelId="{7B11F5B2-898C-4C1A-A8ED-B6AA274F5078}" srcId="{037006D3-7625-4D41-AE69-8AC450ADCD03}" destId="{FA2072EC-66A0-4125-A02D-5AE795BD72DB}" srcOrd="0" destOrd="0" parTransId="{48689A9A-608D-47CF-85C1-A0F9263BD26F}" sibTransId="{B4DCA179-0B28-45FB-B275-B452E1911CE2}"/>
    <dgm:cxn modelId="{8F983C21-A2D5-48E7-A5CA-A27F0ED03E3E}" type="presOf" srcId="{FA2072EC-66A0-4125-A02D-5AE795BD72DB}" destId="{BEA6DBCB-D275-408F-8F93-876397870A79}" srcOrd="0" destOrd="0" presId="urn:microsoft.com/office/officeart/2005/8/layout/pictureOrgChart+Icon"/>
    <dgm:cxn modelId="{150AEA80-2597-48E2-8BA9-797D08445CE3}" type="presOf" srcId="{C28253DD-C889-403C-B2EB-906EA3CA9A63}" destId="{C03086F3-3179-4545-9829-22DC8C0371DA}" srcOrd="0" destOrd="0" presId="urn:microsoft.com/office/officeart/2005/8/layout/pictureOrgChart+Icon"/>
    <dgm:cxn modelId="{4F00E162-C7DC-4350-92CD-2D46461BC7D3}" type="presOf" srcId="{33D83ED6-64A6-412E-9690-EEE27A0DD46A}" destId="{31390A26-D827-4969-9D8E-1676B49CBA2D}" srcOrd="0" destOrd="0" presId="urn:microsoft.com/office/officeart/2005/8/layout/pictureOrgChart+Icon"/>
    <dgm:cxn modelId="{4060E77A-4500-4DAB-B63C-26B8391E0128}" type="presParOf" srcId="{582EBC6D-F4C8-4716-82B0-9BAEFF7AAB12}" destId="{4B261D9D-D724-4D38-833C-F19804207F98}" srcOrd="0" destOrd="0" presId="urn:microsoft.com/office/officeart/2005/8/layout/pictureOrgChart+Icon"/>
    <dgm:cxn modelId="{11EA3B40-754B-49AC-89E4-7939ECF798CE}" type="presParOf" srcId="{4B261D9D-D724-4D38-833C-F19804207F98}" destId="{3CB59BB0-BE88-487A-BBB4-2D2941FCBAC1}" srcOrd="0" destOrd="0" presId="urn:microsoft.com/office/officeart/2005/8/layout/pictureOrgChart+Icon"/>
    <dgm:cxn modelId="{96AA4DBC-1B3E-45B9-A597-B7CA16599C6B}" type="presParOf" srcId="{3CB59BB0-BE88-487A-BBB4-2D2941FCBAC1}" destId="{ABB1D140-1D42-440C-9926-9247A6E2838C}" srcOrd="0" destOrd="0" presId="urn:microsoft.com/office/officeart/2005/8/layout/pictureOrgChart+Icon"/>
    <dgm:cxn modelId="{D3532FFA-AFC5-43F9-A6E3-252261766A2B}" type="presParOf" srcId="{3CB59BB0-BE88-487A-BBB4-2D2941FCBAC1}" destId="{4D8BD487-265B-4DE6-B82A-A3F9B7F987E0}" srcOrd="1" destOrd="0" presId="urn:microsoft.com/office/officeart/2005/8/layout/pictureOrgChart+Icon"/>
    <dgm:cxn modelId="{71C79975-5409-45CB-930D-8AD48C3DF4CE}" type="presParOf" srcId="{3CB59BB0-BE88-487A-BBB4-2D2941FCBAC1}" destId="{211D5F86-27A7-4B44-8EE2-8DE866117B12}" srcOrd="2" destOrd="0" presId="urn:microsoft.com/office/officeart/2005/8/layout/pictureOrgChart+Icon"/>
    <dgm:cxn modelId="{C1CF10E6-93D2-4C7E-AA6A-1662CEBF8065}" type="presParOf" srcId="{4B261D9D-D724-4D38-833C-F19804207F98}" destId="{75F6FD9B-605A-43AA-8A73-2DCF38A50CB2}" srcOrd="1" destOrd="0" presId="urn:microsoft.com/office/officeart/2005/8/layout/pictureOrgChart+Icon"/>
    <dgm:cxn modelId="{3E1C6E68-78F9-4097-946B-DB8EB2F4E095}" type="presParOf" srcId="{75F6FD9B-605A-43AA-8A73-2DCF38A50CB2}" destId="{31C79AB0-CBBF-4B94-B745-3BF52CB5D87F}" srcOrd="0" destOrd="0" presId="urn:microsoft.com/office/officeart/2005/8/layout/pictureOrgChart+Icon"/>
    <dgm:cxn modelId="{7E699624-641E-49BC-89DC-718CB5FF2B0A}" type="presParOf" srcId="{75F6FD9B-605A-43AA-8A73-2DCF38A50CB2}" destId="{24A8B739-D920-4CE5-8D90-E593B3B4C6DA}" srcOrd="1" destOrd="0" presId="urn:microsoft.com/office/officeart/2005/8/layout/pictureOrgChart+Icon"/>
    <dgm:cxn modelId="{89246859-87BC-4055-A57E-20BAE4AC346A}" type="presParOf" srcId="{24A8B739-D920-4CE5-8D90-E593B3B4C6DA}" destId="{C0FB0882-28CD-4C9C-9B8F-1B45348093F8}" srcOrd="0" destOrd="0" presId="urn:microsoft.com/office/officeart/2005/8/layout/pictureOrgChart+Icon"/>
    <dgm:cxn modelId="{6150F7E2-5128-4823-ADCE-FC259960DF76}" type="presParOf" srcId="{C0FB0882-28CD-4C9C-9B8F-1B45348093F8}" destId="{BEA6DBCB-D275-408F-8F93-876397870A79}" srcOrd="0" destOrd="0" presId="urn:microsoft.com/office/officeart/2005/8/layout/pictureOrgChart+Icon"/>
    <dgm:cxn modelId="{2BD9EB8F-EC7A-4499-81B3-3A83DE2FCA1A}" type="presParOf" srcId="{C0FB0882-28CD-4C9C-9B8F-1B45348093F8}" destId="{C9BCA6DF-3915-4F48-8648-00AB6BD1C708}" srcOrd="1" destOrd="0" presId="urn:microsoft.com/office/officeart/2005/8/layout/pictureOrgChart+Icon"/>
    <dgm:cxn modelId="{D0855125-EF6B-4744-98D9-08FD0DE91D22}" type="presParOf" srcId="{C0FB0882-28CD-4C9C-9B8F-1B45348093F8}" destId="{2013A8C6-3595-45BE-B3F3-147D9BD20850}" srcOrd="2" destOrd="0" presId="urn:microsoft.com/office/officeart/2005/8/layout/pictureOrgChart+Icon"/>
    <dgm:cxn modelId="{C8253C78-C931-46C2-B4CC-5105122E919D}" type="presParOf" srcId="{24A8B739-D920-4CE5-8D90-E593B3B4C6DA}" destId="{99A775D5-C4DC-48ED-B632-45DAA04F90F2}" srcOrd="1" destOrd="0" presId="urn:microsoft.com/office/officeart/2005/8/layout/pictureOrgChart+Icon"/>
    <dgm:cxn modelId="{78B68C3B-13BC-4D0D-9301-C7E02E0DAAF1}" type="presParOf" srcId="{99A775D5-C4DC-48ED-B632-45DAA04F90F2}" destId="{A6DEC1D1-6922-4CC0-BD1C-6AEF1907DB0A}" srcOrd="0" destOrd="0" presId="urn:microsoft.com/office/officeart/2005/8/layout/pictureOrgChart+Icon"/>
    <dgm:cxn modelId="{CEC39978-0FA0-47E8-8BBE-2E4E8E559A54}" type="presParOf" srcId="{99A775D5-C4DC-48ED-B632-45DAA04F90F2}" destId="{073EEB18-8FE3-4D09-9AD7-36A5233FE889}" srcOrd="1" destOrd="0" presId="urn:microsoft.com/office/officeart/2005/8/layout/pictureOrgChart+Icon"/>
    <dgm:cxn modelId="{3F064FE2-345B-4BF0-B72F-A77C6F1EB7F0}" type="presParOf" srcId="{073EEB18-8FE3-4D09-9AD7-36A5233FE889}" destId="{E83AB6E8-3102-43ED-A59E-8A7326057F86}" srcOrd="0" destOrd="0" presId="urn:microsoft.com/office/officeart/2005/8/layout/pictureOrgChart+Icon"/>
    <dgm:cxn modelId="{47AAE0B3-C164-4E09-8075-DA06B6A09B00}" type="presParOf" srcId="{E83AB6E8-3102-43ED-A59E-8A7326057F86}" destId="{EBEA0C85-E5A6-4B9A-A153-1A078D23F362}" srcOrd="0" destOrd="0" presId="urn:microsoft.com/office/officeart/2005/8/layout/pictureOrgChart+Icon"/>
    <dgm:cxn modelId="{9EAC2120-088A-401C-B771-FB426F3D6C29}" type="presParOf" srcId="{E83AB6E8-3102-43ED-A59E-8A7326057F86}" destId="{F2615541-C12A-434C-9B1D-45DE319FB8D8}" srcOrd="1" destOrd="0" presId="urn:microsoft.com/office/officeart/2005/8/layout/pictureOrgChart+Icon"/>
    <dgm:cxn modelId="{AB0C04D5-6C95-4D86-9E49-17103D56C818}" type="presParOf" srcId="{E83AB6E8-3102-43ED-A59E-8A7326057F86}" destId="{E2F884CE-9568-4E41-AFBC-3A50384FCA84}" srcOrd="2" destOrd="0" presId="urn:microsoft.com/office/officeart/2005/8/layout/pictureOrgChart+Icon"/>
    <dgm:cxn modelId="{B72DE49A-F772-4218-9A9D-492B40B579DF}" type="presParOf" srcId="{073EEB18-8FE3-4D09-9AD7-36A5233FE889}" destId="{9DC712AB-1267-433F-954F-D2DD1D69EAB7}" srcOrd="1" destOrd="0" presId="urn:microsoft.com/office/officeart/2005/8/layout/pictureOrgChart+Icon"/>
    <dgm:cxn modelId="{21D6D6A9-5B50-404A-956F-EDA44CCAEC29}" type="presParOf" srcId="{073EEB18-8FE3-4D09-9AD7-36A5233FE889}" destId="{73C4767F-F7C5-4C4D-A4F6-FBFF507F4E5E}" srcOrd="2" destOrd="0" presId="urn:microsoft.com/office/officeart/2005/8/layout/pictureOrgChart+Icon"/>
    <dgm:cxn modelId="{72F1F1F3-FEBE-495D-936D-1BB319DA0F49}" type="presParOf" srcId="{24A8B739-D920-4CE5-8D90-E593B3B4C6DA}" destId="{A5243D8D-DD33-4481-9B9D-B1431736BD0B}" srcOrd="2" destOrd="0" presId="urn:microsoft.com/office/officeart/2005/8/layout/pictureOrgChart+Icon"/>
    <dgm:cxn modelId="{DC7886A5-58A8-42CD-9E65-94427AB09F6A}" type="presParOf" srcId="{75F6FD9B-605A-43AA-8A73-2DCF38A50CB2}" destId="{2A9253A0-BD27-4004-A330-D5D1A16EDBF3}" srcOrd="2" destOrd="0" presId="urn:microsoft.com/office/officeart/2005/8/layout/pictureOrgChart+Icon"/>
    <dgm:cxn modelId="{E7B10760-0258-457C-90A6-CB59B9C7F645}" type="presParOf" srcId="{75F6FD9B-605A-43AA-8A73-2DCF38A50CB2}" destId="{698FEF21-9470-4918-9D3F-9248533C9E29}" srcOrd="3" destOrd="0" presId="urn:microsoft.com/office/officeart/2005/8/layout/pictureOrgChart+Icon"/>
    <dgm:cxn modelId="{BB5C3428-0427-445E-8EC4-2C5C0B158F65}" type="presParOf" srcId="{698FEF21-9470-4918-9D3F-9248533C9E29}" destId="{B47E9625-4BD2-4FA1-94A3-1E5C1B96BB8E}" srcOrd="0" destOrd="0" presId="urn:microsoft.com/office/officeart/2005/8/layout/pictureOrgChart+Icon"/>
    <dgm:cxn modelId="{C3389F77-2117-4E7D-BD1D-2456392AD8A8}" type="presParOf" srcId="{B47E9625-4BD2-4FA1-94A3-1E5C1B96BB8E}" destId="{5C473771-670C-46EC-A3EB-2BA01467085D}" srcOrd="0" destOrd="0" presId="urn:microsoft.com/office/officeart/2005/8/layout/pictureOrgChart+Icon"/>
    <dgm:cxn modelId="{4FF57049-5D47-429F-8CAD-BA678D805668}" type="presParOf" srcId="{B47E9625-4BD2-4FA1-94A3-1E5C1B96BB8E}" destId="{4AD0CE01-2054-4848-8199-09BABC58B285}" srcOrd="1" destOrd="0" presId="urn:microsoft.com/office/officeart/2005/8/layout/pictureOrgChart+Icon"/>
    <dgm:cxn modelId="{F54482C5-9922-446F-8F83-53EF217EF7FD}" type="presParOf" srcId="{B47E9625-4BD2-4FA1-94A3-1E5C1B96BB8E}" destId="{D9F9FD50-1755-4EA9-9785-29D1CF7DD2DF}" srcOrd="2" destOrd="0" presId="urn:microsoft.com/office/officeart/2005/8/layout/pictureOrgChart+Icon"/>
    <dgm:cxn modelId="{FDBC1379-A777-4361-80E3-1B6108F6F672}" type="presParOf" srcId="{698FEF21-9470-4918-9D3F-9248533C9E29}" destId="{29BAEF57-E36B-413D-A755-83D6DEC4DBE6}" srcOrd="1" destOrd="0" presId="urn:microsoft.com/office/officeart/2005/8/layout/pictureOrgChart+Icon"/>
    <dgm:cxn modelId="{E5D3D7F9-89D2-4BF0-8CFA-3792036BDE55}" type="presParOf" srcId="{698FEF21-9470-4918-9D3F-9248533C9E29}" destId="{C4372539-3B62-4B1D-B4C1-DB92935A422F}" srcOrd="2" destOrd="0" presId="urn:microsoft.com/office/officeart/2005/8/layout/pictureOrgChart+Icon"/>
    <dgm:cxn modelId="{6E620645-A08C-4C23-ACDA-A290E460D8A7}" type="presParOf" srcId="{75F6FD9B-605A-43AA-8A73-2DCF38A50CB2}" destId="{05D9DE31-07C3-4657-9C7E-13CC783F3BF8}" srcOrd="4" destOrd="0" presId="urn:microsoft.com/office/officeart/2005/8/layout/pictureOrgChart+Icon"/>
    <dgm:cxn modelId="{0DF0E622-A977-4015-B1F7-3163612AE1D6}" type="presParOf" srcId="{75F6FD9B-605A-43AA-8A73-2DCF38A50CB2}" destId="{FA877E1E-4DD7-4F79-9160-725BAA59E3CC}" srcOrd="5" destOrd="0" presId="urn:microsoft.com/office/officeart/2005/8/layout/pictureOrgChart+Icon"/>
    <dgm:cxn modelId="{1FC9E584-0861-4499-BF20-D35988DAE078}" type="presParOf" srcId="{FA877E1E-4DD7-4F79-9160-725BAA59E3CC}" destId="{E971A78B-F302-4034-82B8-0BFA67236530}" srcOrd="0" destOrd="0" presId="urn:microsoft.com/office/officeart/2005/8/layout/pictureOrgChart+Icon"/>
    <dgm:cxn modelId="{D5033117-9B1F-4DAD-8094-2EABD73734CE}" type="presParOf" srcId="{E971A78B-F302-4034-82B8-0BFA67236530}" destId="{8E5CAC95-D79C-4F4E-870B-CEB8C7B381F9}" srcOrd="0" destOrd="0" presId="urn:microsoft.com/office/officeart/2005/8/layout/pictureOrgChart+Icon"/>
    <dgm:cxn modelId="{15A664AE-21A7-47ED-BB9B-1B32FDCF0D40}" type="presParOf" srcId="{E971A78B-F302-4034-82B8-0BFA67236530}" destId="{F62F1F54-D208-40B7-848F-5CF8A027D1D1}" srcOrd="1" destOrd="0" presId="urn:microsoft.com/office/officeart/2005/8/layout/pictureOrgChart+Icon"/>
    <dgm:cxn modelId="{DAA0263A-EDAB-41CD-B32E-403D07749CB3}" type="presParOf" srcId="{E971A78B-F302-4034-82B8-0BFA67236530}" destId="{5A647A38-AAD4-4DF7-BA98-D67025371F06}" srcOrd="2" destOrd="0" presId="urn:microsoft.com/office/officeart/2005/8/layout/pictureOrgChart+Icon"/>
    <dgm:cxn modelId="{A9EC178A-3432-495E-B676-F4F1B6DA20AB}" type="presParOf" srcId="{FA877E1E-4DD7-4F79-9160-725BAA59E3CC}" destId="{1F819601-C1B7-4512-825C-B790EB73E708}" srcOrd="1" destOrd="0" presId="urn:microsoft.com/office/officeart/2005/8/layout/pictureOrgChart+Icon"/>
    <dgm:cxn modelId="{21A023BA-6F36-4430-AE47-4FBC56D3F243}" type="presParOf" srcId="{1F819601-C1B7-4512-825C-B790EB73E708}" destId="{C03086F3-3179-4545-9829-22DC8C0371DA}" srcOrd="0" destOrd="0" presId="urn:microsoft.com/office/officeart/2005/8/layout/pictureOrgChart+Icon"/>
    <dgm:cxn modelId="{C39BB9EB-F7EA-437E-B94B-319558B541A2}" type="presParOf" srcId="{1F819601-C1B7-4512-825C-B790EB73E708}" destId="{13650D56-6FA0-4F7D-B266-217558092BE8}" srcOrd="1" destOrd="0" presId="urn:microsoft.com/office/officeart/2005/8/layout/pictureOrgChart+Icon"/>
    <dgm:cxn modelId="{A52634E2-D3D7-453A-AA05-6AB0EEE3F7BC}" type="presParOf" srcId="{13650D56-6FA0-4F7D-B266-217558092BE8}" destId="{6C243185-5418-4774-AE09-FD5BEAB1F32E}" srcOrd="0" destOrd="0" presId="urn:microsoft.com/office/officeart/2005/8/layout/pictureOrgChart+Icon"/>
    <dgm:cxn modelId="{FA2E9AB2-412B-4FEA-96A2-80F4FB81737D}" type="presParOf" srcId="{6C243185-5418-4774-AE09-FD5BEAB1F32E}" destId="{9195545B-0CE1-4215-B67C-799F5CC4A4BC}" srcOrd="0" destOrd="0" presId="urn:microsoft.com/office/officeart/2005/8/layout/pictureOrgChart+Icon"/>
    <dgm:cxn modelId="{3038E49E-6ECF-4D8E-8853-A7D6EC5C77A1}" type="presParOf" srcId="{6C243185-5418-4774-AE09-FD5BEAB1F32E}" destId="{A877627D-2645-465A-A143-B68C93B496C1}" srcOrd="1" destOrd="0" presId="urn:microsoft.com/office/officeart/2005/8/layout/pictureOrgChart+Icon"/>
    <dgm:cxn modelId="{CE1F2276-C39F-46DA-8370-57F44DE32D90}" type="presParOf" srcId="{6C243185-5418-4774-AE09-FD5BEAB1F32E}" destId="{E341851F-D313-4510-93D9-950BEC5CE3CB}" srcOrd="2" destOrd="0" presId="urn:microsoft.com/office/officeart/2005/8/layout/pictureOrgChart+Icon"/>
    <dgm:cxn modelId="{00E3655C-4C85-4459-9027-A4F3B73A0748}" type="presParOf" srcId="{13650D56-6FA0-4F7D-B266-217558092BE8}" destId="{F4F58C35-668A-4978-ADD2-D79A840679CF}" srcOrd="1" destOrd="0" presId="urn:microsoft.com/office/officeart/2005/8/layout/pictureOrgChart+Icon"/>
    <dgm:cxn modelId="{AD5AF8D7-2D43-4FFB-9113-7BBA8AAC933D}" type="presParOf" srcId="{F4F58C35-668A-4978-ADD2-D79A840679CF}" destId="{1C07C233-EC7D-4DC1-822B-ACCD6C8A7F44}" srcOrd="0" destOrd="0" presId="urn:microsoft.com/office/officeart/2005/8/layout/pictureOrgChart+Icon"/>
    <dgm:cxn modelId="{D19B8A1B-C2CF-4BD4-8298-F3872A24B36D}" type="presParOf" srcId="{F4F58C35-668A-4978-ADD2-D79A840679CF}" destId="{197B63E1-BD8A-4AF2-ACBE-8A2AAA3B7227}" srcOrd="1" destOrd="0" presId="urn:microsoft.com/office/officeart/2005/8/layout/pictureOrgChart+Icon"/>
    <dgm:cxn modelId="{AA2BDB47-3C17-4EAA-8E82-BEC2EAD74A9B}" type="presParOf" srcId="{197B63E1-BD8A-4AF2-ACBE-8A2AAA3B7227}" destId="{DD77F4DF-D4C3-48DE-8888-9037E02319C5}" srcOrd="0" destOrd="0" presId="urn:microsoft.com/office/officeart/2005/8/layout/pictureOrgChart+Icon"/>
    <dgm:cxn modelId="{92EFF7B0-3869-4D58-A57E-76758A7F4DD3}" type="presParOf" srcId="{DD77F4DF-D4C3-48DE-8888-9037E02319C5}" destId="{31390A26-D827-4969-9D8E-1676B49CBA2D}" srcOrd="0" destOrd="0" presId="urn:microsoft.com/office/officeart/2005/8/layout/pictureOrgChart+Icon"/>
    <dgm:cxn modelId="{BB2C1B56-C040-403D-B811-39DFF7215A69}" type="presParOf" srcId="{DD77F4DF-D4C3-48DE-8888-9037E02319C5}" destId="{56CD77EB-0196-4AE5-8EE1-70EFD5ADE2DB}" srcOrd="1" destOrd="0" presId="urn:microsoft.com/office/officeart/2005/8/layout/pictureOrgChart+Icon"/>
    <dgm:cxn modelId="{624F3805-1AFF-44DF-B066-3464E8F0E6F6}" type="presParOf" srcId="{DD77F4DF-D4C3-48DE-8888-9037E02319C5}" destId="{DA5E4362-00DE-48DC-9788-CFC4B0467A1F}" srcOrd="2" destOrd="0" presId="urn:microsoft.com/office/officeart/2005/8/layout/pictureOrgChart+Icon"/>
    <dgm:cxn modelId="{F389279D-718E-4BEF-A90C-B6781CCFD529}" type="presParOf" srcId="{197B63E1-BD8A-4AF2-ACBE-8A2AAA3B7227}" destId="{60B4F77C-4EA5-4C1A-8FE0-7E43B3AE83D4}" srcOrd="1" destOrd="0" presId="urn:microsoft.com/office/officeart/2005/8/layout/pictureOrgChart+Icon"/>
    <dgm:cxn modelId="{CCE02336-C387-4DEE-AE5B-58E23A5BE6B4}" type="presParOf" srcId="{197B63E1-BD8A-4AF2-ACBE-8A2AAA3B7227}" destId="{02E76C4D-A233-4759-8914-F55A963F591E}" srcOrd="2" destOrd="0" presId="urn:microsoft.com/office/officeart/2005/8/layout/pictureOrgChart+Icon"/>
    <dgm:cxn modelId="{7C4C06AF-3851-4E2B-B1A5-15616380FDC2}" type="presParOf" srcId="{F4F58C35-668A-4978-ADD2-D79A840679CF}" destId="{278845B5-FCEF-431B-B938-321B192A2505}" srcOrd="2" destOrd="0" presId="urn:microsoft.com/office/officeart/2005/8/layout/pictureOrgChart+Icon"/>
    <dgm:cxn modelId="{D07C317F-A658-424A-94D7-77E18DEB159C}" type="presParOf" srcId="{F4F58C35-668A-4978-ADD2-D79A840679CF}" destId="{C5E249A7-0FA7-4342-9BA7-811F7EED36AD}" srcOrd="3" destOrd="0" presId="urn:microsoft.com/office/officeart/2005/8/layout/pictureOrgChart+Icon"/>
    <dgm:cxn modelId="{783C2ACF-9D55-4DF7-AD8E-D1DADECC8962}" type="presParOf" srcId="{C5E249A7-0FA7-4342-9BA7-811F7EED36AD}" destId="{F03E5ECC-908B-4364-8222-5ADAB348C5D3}" srcOrd="0" destOrd="0" presId="urn:microsoft.com/office/officeart/2005/8/layout/pictureOrgChart+Icon"/>
    <dgm:cxn modelId="{46C453FF-295F-4CF1-AD8D-4192F87B7458}" type="presParOf" srcId="{F03E5ECC-908B-4364-8222-5ADAB348C5D3}" destId="{0C124F0F-4DFF-4133-A81D-3F4AD37E8646}" srcOrd="0" destOrd="0" presId="urn:microsoft.com/office/officeart/2005/8/layout/pictureOrgChart+Icon"/>
    <dgm:cxn modelId="{01D14898-56F4-4512-AB82-39136F4D78AB}" type="presParOf" srcId="{F03E5ECC-908B-4364-8222-5ADAB348C5D3}" destId="{F17581B8-7939-40CB-8092-F8AE89C21D4A}" srcOrd="1" destOrd="0" presId="urn:microsoft.com/office/officeart/2005/8/layout/pictureOrgChart+Icon"/>
    <dgm:cxn modelId="{42E3BFEF-E717-4B21-A42D-6CE1D0EB2CC3}" type="presParOf" srcId="{F03E5ECC-908B-4364-8222-5ADAB348C5D3}" destId="{B3677B01-8139-4645-9E4A-488D683D3697}" srcOrd="2" destOrd="0" presId="urn:microsoft.com/office/officeart/2005/8/layout/pictureOrgChart+Icon"/>
    <dgm:cxn modelId="{6FADC69E-6ACF-4EA9-BB1F-BD3D68DFDAAB}" type="presParOf" srcId="{C5E249A7-0FA7-4342-9BA7-811F7EED36AD}" destId="{2547C2FE-4FCE-4EC4-B33A-D8188B3C0DBF}" srcOrd="1" destOrd="0" presId="urn:microsoft.com/office/officeart/2005/8/layout/pictureOrgChart+Icon"/>
    <dgm:cxn modelId="{3264207A-AB30-4C23-AE64-ED1654928B47}" type="presParOf" srcId="{C5E249A7-0FA7-4342-9BA7-811F7EED36AD}" destId="{0516EB47-F872-45C5-B446-4EE1BE137E5D}" srcOrd="2" destOrd="0" presId="urn:microsoft.com/office/officeart/2005/8/layout/pictureOrgChart+Icon"/>
    <dgm:cxn modelId="{B6741BDC-C237-4859-8255-C35F518571DC}" type="presParOf" srcId="{13650D56-6FA0-4F7D-B266-217558092BE8}" destId="{440B51E2-4634-4F8D-827A-D1BE9546B7DF}" srcOrd="2" destOrd="0" presId="urn:microsoft.com/office/officeart/2005/8/layout/pictureOrgChart+Icon"/>
    <dgm:cxn modelId="{74325B64-3C7D-40B3-8EE9-7189D50C6CB5}" type="presParOf" srcId="{FA877E1E-4DD7-4F79-9160-725BAA59E3CC}" destId="{27A95E4C-3567-4F90-B99D-CC83B2EF6A32}" srcOrd="2" destOrd="0" presId="urn:microsoft.com/office/officeart/2005/8/layout/pictureOrgChart+Icon"/>
    <dgm:cxn modelId="{64330E00-8328-4487-AA1C-C644A5079281}" type="presParOf" srcId="{4B261D9D-D724-4D38-833C-F19804207F98}" destId="{EA007FAD-ED46-4949-A574-34CEABBC90F4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433A0-E4D4-44D8-A635-6376B31F67A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C79DC9-61F4-4916-8790-29235F645CE8}">
      <dgm:prSet phldrT="[Text]" custT="1"/>
      <dgm:spPr/>
      <dgm:t>
        <a:bodyPr/>
        <a:lstStyle/>
        <a:p>
          <a:r>
            <a:rPr lang="en-US" sz="1800" dirty="0" smtClean="0"/>
            <a:t>An Estimated ...</a:t>
          </a:r>
          <a:endParaRPr lang="en-US" sz="1800" dirty="0"/>
        </a:p>
      </dgm:t>
    </dgm:pt>
    <dgm:pt modelId="{6333A4C7-392A-4CE9-A82A-D7B6E3B64A64}" type="parTrans" cxnId="{B9F700D1-2DFD-4ABE-AE24-242AE6DBCA5B}">
      <dgm:prSet/>
      <dgm:spPr/>
      <dgm:t>
        <a:bodyPr/>
        <a:lstStyle/>
        <a:p>
          <a:endParaRPr lang="en-US"/>
        </a:p>
      </dgm:t>
    </dgm:pt>
    <dgm:pt modelId="{92B64FA8-2699-4A65-8C41-F52C673EDF5B}" type="sibTrans" cxnId="{B9F700D1-2DFD-4ABE-AE24-242AE6DBCA5B}">
      <dgm:prSet/>
      <dgm:spPr/>
      <dgm:t>
        <a:bodyPr/>
        <a:lstStyle/>
        <a:p>
          <a:endParaRPr lang="en-US"/>
        </a:p>
      </dgm:t>
    </dgm:pt>
    <dgm:pt modelId="{A16B484D-8EDF-4B4C-BB24-83DF626185AF}">
      <dgm:prSet phldrT="[Text]"/>
      <dgm:spPr/>
      <dgm:t>
        <a:bodyPr/>
        <a:lstStyle/>
        <a:p>
          <a:r>
            <a:rPr lang="en-US" b="1" dirty="0" smtClean="0"/>
            <a:t>5%</a:t>
          </a:r>
          <a:r>
            <a:rPr lang="en-US" b="1" baseline="0" dirty="0" smtClean="0"/>
            <a:t> increase </a:t>
          </a:r>
          <a:r>
            <a:rPr lang="en-US" baseline="0" dirty="0" smtClean="0"/>
            <a:t>per year for wholesale water costs</a:t>
          </a:r>
          <a:endParaRPr lang="en-US" dirty="0"/>
        </a:p>
      </dgm:t>
    </dgm:pt>
    <dgm:pt modelId="{2C06F128-6BA5-405F-A02A-2CEE1A9E02F0}" type="parTrans" cxnId="{2EA1F50E-443C-4C86-BFB6-C858510D1794}">
      <dgm:prSet/>
      <dgm:spPr/>
      <dgm:t>
        <a:bodyPr/>
        <a:lstStyle/>
        <a:p>
          <a:endParaRPr lang="en-US"/>
        </a:p>
      </dgm:t>
    </dgm:pt>
    <dgm:pt modelId="{341E1D43-7F73-4FFE-BD92-3AA8AB1D482E}" type="sibTrans" cxnId="{2EA1F50E-443C-4C86-BFB6-C858510D1794}">
      <dgm:prSet/>
      <dgm:spPr/>
      <dgm:t>
        <a:bodyPr/>
        <a:lstStyle/>
        <a:p>
          <a:endParaRPr lang="en-US"/>
        </a:p>
      </dgm:t>
    </dgm:pt>
    <dgm:pt modelId="{20651F64-F2F8-437D-A2E9-66A71DCF7978}">
      <dgm:prSet/>
      <dgm:spPr/>
      <dgm:t>
        <a:bodyPr/>
        <a:lstStyle/>
        <a:p>
          <a:endParaRPr lang="en-US" baseline="0" dirty="0" smtClean="0"/>
        </a:p>
      </dgm:t>
    </dgm:pt>
    <dgm:pt modelId="{5FE6CF4E-1F47-4F34-86E1-CCFC43E82CDA}" type="parTrans" cxnId="{EBCEAC32-1B86-4D36-A310-8A65CB4652EF}">
      <dgm:prSet/>
      <dgm:spPr/>
      <dgm:t>
        <a:bodyPr/>
        <a:lstStyle/>
        <a:p>
          <a:endParaRPr lang="en-US"/>
        </a:p>
      </dgm:t>
    </dgm:pt>
    <dgm:pt modelId="{79139364-2FBC-465F-8C08-7B613D82BD70}" type="sibTrans" cxnId="{EBCEAC32-1B86-4D36-A310-8A65CB4652EF}">
      <dgm:prSet/>
      <dgm:spPr/>
      <dgm:t>
        <a:bodyPr/>
        <a:lstStyle/>
        <a:p>
          <a:endParaRPr lang="en-US"/>
        </a:p>
      </dgm:t>
    </dgm:pt>
    <dgm:pt modelId="{97EF8B6D-5C70-4C66-81CE-CB3531CC851A}">
      <dgm:prSet/>
      <dgm:spPr/>
      <dgm:t>
        <a:bodyPr/>
        <a:lstStyle/>
        <a:p>
          <a:pPr rtl="0"/>
          <a:r>
            <a:rPr lang="en-US" b="1" dirty="0" smtClean="0"/>
            <a:t>3% to 5% increase </a:t>
          </a:r>
          <a:r>
            <a:rPr lang="en-US" dirty="0" smtClean="0"/>
            <a:t>per year in power (charges of pumping water from Simi Valley to the District (gas/electric), labor, and materials costs</a:t>
          </a:r>
        </a:p>
      </dgm:t>
    </dgm:pt>
    <dgm:pt modelId="{684D4943-A27B-4ECA-A1CD-440E020AECA9}" type="parTrans" cxnId="{4054459C-5F97-48FA-B8CF-D765BF3B7513}">
      <dgm:prSet/>
      <dgm:spPr/>
      <dgm:t>
        <a:bodyPr/>
        <a:lstStyle/>
        <a:p>
          <a:endParaRPr lang="en-US"/>
        </a:p>
      </dgm:t>
    </dgm:pt>
    <dgm:pt modelId="{82C08248-45BA-43A5-B58F-C45EBBCECDC5}" type="sibTrans" cxnId="{4054459C-5F97-48FA-B8CF-D765BF3B7513}">
      <dgm:prSet/>
      <dgm:spPr/>
      <dgm:t>
        <a:bodyPr/>
        <a:lstStyle/>
        <a:p>
          <a:endParaRPr lang="en-US"/>
        </a:p>
      </dgm:t>
    </dgm:pt>
    <dgm:pt modelId="{02AD80B9-2108-48F1-B463-E8CE549A4B93}">
      <dgm:prSet/>
      <dgm:spPr/>
      <dgm:t>
        <a:bodyPr/>
        <a:lstStyle/>
        <a:p>
          <a:pPr rtl="0"/>
          <a:endParaRPr lang="en-US" dirty="0" smtClean="0"/>
        </a:p>
      </dgm:t>
    </dgm:pt>
    <dgm:pt modelId="{1A43D9F3-71EA-4FE6-A21B-39CEA3777284}" type="parTrans" cxnId="{7A144AFD-B413-4DB6-8919-0ED402F84248}">
      <dgm:prSet/>
      <dgm:spPr/>
      <dgm:t>
        <a:bodyPr/>
        <a:lstStyle/>
        <a:p>
          <a:endParaRPr lang="en-US"/>
        </a:p>
      </dgm:t>
    </dgm:pt>
    <dgm:pt modelId="{62D53477-CC18-45B5-85D0-6DE8F32E6683}" type="sibTrans" cxnId="{7A144AFD-B413-4DB6-8919-0ED402F84248}">
      <dgm:prSet/>
      <dgm:spPr/>
      <dgm:t>
        <a:bodyPr/>
        <a:lstStyle/>
        <a:p>
          <a:endParaRPr lang="en-US"/>
        </a:p>
      </dgm:t>
    </dgm:pt>
    <dgm:pt modelId="{A59999F8-63AD-4A4F-84E3-075319DA1E48}">
      <dgm:prSet/>
      <dgm:spPr/>
      <dgm:t>
        <a:bodyPr/>
        <a:lstStyle/>
        <a:p>
          <a:pPr rtl="0"/>
          <a:r>
            <a:rPr lang="en-US" dirty="0" smtClean="0"/>
            <a:t>$5.5 million needed for capital improvements between 2017 and 2021</a:t>
          </a:r>
          <a:r>
            <a:rPr lang="en-US" baseline="0" dirty="0" smtClean="0"/>
            <a:t> to add, repair, or replace water system infrastructure, including possible reservoir</a:t>
          </a:r>
          <a:endParaRPr lang="en-US" dirty="0" smtClean="0"/>
        </a:p>
      </dgm:t>
    </dgm:pt>
    <dgm:pt modelId="{0BBDD675-AA20-41C3-9DA4-17DBDC630F47}" type="parTrans" cxnId="{F7AF9F2C-F68F-405A-A6AF-BB2BC09D65AF}">
      <dgm:prSet/>
      <dgm:spPr/>
      <dgm:t>
        <a:bodyPr/>
        <a:lstStyle/>
        <a:p>
          <a:endParaRPr lang="en-US"/>
        </a:p>
      </dgm:t>
    </dgm:pt>
    <dgm:pt modelId="{BDC30416-887F-42E7-B4E8-95669E321BCC}" type="sibTrans" cxnId="{F7AF9F2C-F68F-405A-A6AF-BB2BC09D65AF}">
      <dgm:prSet/>
      <dgm:spPr/>
      <dgm:t>
        <a:bodyPr/>
        <a:lstStyle/>
        <a:p>
          <a:endParaRPr lang="en-US"/>
        </a:p>
      </dgm:t>
    </dgm:pt>
    <dgm:pt modelId="{38BA70EA-9956-46E4-AA47-06291FB9A021}">
      <dgm:prSet phldrT="[Text]" custT="1"/>
      <dgm:spPr/>
      <dgm:t>
        <a:bodyPr/>
        <a:lstStyle/>
        <a:p>
          <a:r>
            <a:rPr lang="en-US" sz="1800" b="1" dirty="0" smtClean="0"/>
            <a:t>The Need to...</a:t>
          </a:r>
          <a:endParaRPr lang="en-US" sz="1800" b="1" dirty="0"/>
        </a:p>
      </dgm:t>
    </dgm:pt>
    <dgm:pt modelId="{4BABBBF2-AB21-43AF-BD34-1C8D350F21F3}" type="sibTrans" cxnId="{C71F0341-6315-4D2C-9C5B-D0EF1E4BD930}">
      <dgm:prSet/>
      <dgm:spPr/>
      <dgm:t>
        <a:bodyPr/>
        <a:lstStyle/>
        <a:p>
          <a:endParaRPr lang="en-US"/>
        </a:p>
      </dgm:t>
    </dgm:pt>
    <dgm:pt modelId="{9120AEE1-2D45-4612-933C-7BB7B6E7192C}" type="parTrans" cxnId="{C71F0341-6315-4D2C-9C5B-D0EF1E4BD930}">
      <dgm:prSet/>
      <dgm:spPr/>
      <dgm:t>
        <a:bodyPr/>
        <a:lstStyle/>
        <a:p>
          <a:endParaRPr lang="en-US"/>
        </a:p>
      </dgm:t>
    </dgm:pt>
    <dgm:pt modelId="{ABF0C66B-94A4-4505-B91B-E82A6D1AFE98}">
      <dgm:prSet phldrT="[Text]"/>
      <dgm:spPr/>
      <dgm:t>
        <a:bodyPr/>
        <a:lstStyle/>
        <a:p>
          <a:r>
            <a:rPr lang="en-US" dirty="0" smtClean="0"/>
            <a:t>Maintain appropriate financial reserves.</a:t>
          </a:r>
          <a:endParaRPr lang="en-US" dirty="0"/>
        </a:p>
      </dgm:t>
    </dgm:pt>
    <dgm:pt modelId="{516B3180-38DF-4BA3-9021-C13FBDA31F46}" type="sibTrans" cxnId="{40195EAB-DAAF-4DA2-B9A0-28E144C9B387}">
      <dgm:prSet/>
      <dgm:spPr/>
      <dgm:t>
        <a:bodyPr/>
        <a:lstStyle/>
        <a:p>
          <a:endParaRPr lang="en-US"/>
        </a:p>
      </dgm:t>
    </dgm:pt>
    <dgm:pt modelId="{B074EA12-3DC3-412D-9B02-02A712A7DB01}" type="parTrans" cxnId="{40195EAB-DAAF-4DA2-B9A0-28E144C9B387}">
      <dgm:prSet/>
      <dgm:spPr/>
      <dgm:t>
        <a:bodyPr/>
        <a:lstStyle/>
        <a:p>
          <a:endParaRPr lang="en-US"/>
        </a:p>
      </dgm:t>
    </dgm:pt>
    <dgm:pt modelId="{C0D27D1A-5494-480C-A4E8-CB2F1B69E98A}">
      <dgm:prSet phldrT="[Text]"/>
      <dgm:spPr/>
      <dgm:t>
        <a:bodyPr/>
        <a:lstStyle/>
        <a:p>
          <a:r>
            <a:rPr lang="en-US" dirty="0" smtClean="0"/>
            <a:t>Meet Prop 218 legal requirements</a:t>
          </a:r>
          <a:endParaRPr lang="en-US" dirty="0"/>
        </a:p>
      </dgm:t>
    </dgm:pt>
    <dgm:pt modelId="{EF76BDAB-480B-49AF-97E3-BADBF92172A1}" type="parTrans" cxnId="{5ED60EB0-AEEC-4B5A-ABCE-813EC684B468}">
      <dgm:prSet/>
      <dgm:spPr/>
      <dgm:t>
        <a:bodyPr/>
        <a:lstStyle/>
        <a:p>
          <a:endParaRPr lang="en-US"/>
        </a:p>
      </dgm:t>
    </dgm:pt>
    <dgm:pt modelId="{429B7B3C-5446-49A2-9EC0-71BB68901E98}" type="sibTrans" cxnId="{5ED60EB0-AEEC-4B5A-ABCE-813EC684B468}">
      <dgm:prSet/>
      <dgm:spPr/>
      <dgm:t>
        <a:bodyPr/>
        <a:lstStyle/>
        <a:p>
          <a:endParaRPr lang="en-US"/>
        </a:p>
      </dgm:t>
    </dgm:pt>
    <dgm:pt modelId="{B0AFB78A-D443-4B88-B5E5-3B47B70E6A61}">
      <dgm:prSet phldrT="[Text]"/>
      <dgm:spPr/>
      <dgm:t>
        <a:bodyPr/>
        <a:lstStyle/>
        <a:p>
          <a:endParaRPr lang="en-US" dirty="0"/>
        </a:p>
      </dgm:t>
    </dgm:pt>
    <dgm:pt modelId="{E4022DBC-B2FF-4627-AF4F-59E8C505385A}" type="parTrans" cxnId="{3C3BCA1C-D00B-41F2-8894-5F3BD37DF3FD}">
      <dgm:prSet/>
      <dgm:spPr/>
      <dgm:t>
        <a:bodyPr/>
        <a:lstStyle/>
        <a:p>
          <a:endParaRPr lang="en-US"/>
        </a:p>
      </dgm:t>
    </dgm:pt>
    <dgm:pt modelId="{A513CB5B-3040-4BDE-AC8E-4B187D98C4B2}" type="sibTrans" cxnId="{3C3BCA1C-D00B-41F2-8894-5F3BD37DF3FD}">
      <dgm:prSet/>
      <dgm:spPr/>
      <dgm:t>
        <a:bodyPr/>
        <a:lstStyle/>
        <a:p>
          <a:endParaRPr lang="en-US"/>
        </a:p>
      </dgm:t>
    </dgm:pt>
    <dgm:pt modelId="{974948E0-0524-475B-8138-90CE625A79A7}" type="pres">
      <dgm:prSet presAssocID="{068433A0-E4D4-44D8-A635-6376B31F67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31440C-8C16-4003-9CBE-48D20DBF11AB}" type="pres">
      <dgm:prSet presAssocID="{51C79DC9-61F4-4916-8790-29235F645CE8}" presName="composite" presStyleCnt="0"/>
      <dgm:spPr/>
    </dgm:pt>
    <dgm:pt modelId="{9CB1C575-4AFF-44E7-B2BD-3F9009D425AE}" type="pres">
      <dgm:prSet presAssocID="{51C79DC9-61F4-4916-8790-29235F645C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AA809-3917-4FC9-9456-13F36D1BA67A}" type="pres">
      <dgm:prSet presAssocID="{51C79DC9-61F4-4916-8790-29235F645CE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7CAFE-C57C-4FDF-968C-A61D11B42750}" type="pres">
      <dgm:prSet presAssocID="{92B64FA8-2699-4A65-8C41-F52C673EDF5B}" presName="space" presStyleCnt="0"/>
      <dgm:spPr/>
    </dgm:pt>
    <dgm:pt modelId="{C38E49F3-07C8-455E-AC04-2A5A750321E6}" type="pres">
      <dgm:prSet presAssocID="{38BA70EA-9956-46E4-AA47-06291FB9A021}" presName="composite" presStyleCnt="0"/>
      <dgm:spPr/>
    </dgm:pt>
    <dgm:pt modelId="{2ECFAB31-43BA-489E-9A8C-187DFCA2F349}" type="pres">
      <dgm:prSet presAssocID="{38BA70EA-9956-46E4-AA47-06291FB9A0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C2F42-3F64-45AF-B238-7C632C73E028}" type="pres">
      <dgm:prSet presAssocID="{38BA70EA-9956-46E4-AA47-06291FB9A0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95EAB-DAAF-4DA2-B9A0-28E144C9B387}" srcId="{38BA70EA-9956-46E4-AA47-06291FB9A021}" destId="{ABF0C66B-94A4-4505-B91B-E82A6D1AFE98}" srcOrd="2" destOrd="0" parTransId="{B074EA12-3DC3-412D-9B02-02A712A7DB01}" sibTransId="{516B3180-38DF-4BA3-9021-C13FBDA31F46}"/>
    <dgm:cxn modelId="{F5F1EE8F-7243-4A02-9576-D7CE1AE623A3}" type="presOf" srcId="{A16B484D-8EDF-4B4C-BB24-83DF626185AF}" destId="{231AA809-3917-4FC9-9456-13F36D1BA67A}" srcOrd="0" destOrd="0" presId="urn:microsoft.com/office/officeart/2005/8/layout/hList1"/>
    <dgm:cxn modelId="{996DBB89-016C-4283-B704-5A476FB3937A}" type="presOf" srcId="{B0AFB78A-D443-4B88-B5E5-3B47B70E6A61}" destId="{834C2F42-3F64-45AF-B238-7C632C73E028}" srcOrd="0" destOrd="1" presId="urn:microsoft.com/office/officeart/2005/8/layout/hList1"/>
    <dgm:cxn modelId="{9EC0AD4D-2508-426A-A0C2-78A74A9A011F}" type="presOf" srcId="{ABF0C66B-94A4-4505-B91B-E82A6D1AFE98}" destId="{834C2F42-3F64-45AF-B238-7C632C73E028}" srcOrd="0" destOrd="2" presId="urn:microsoft.com/office/officeart/2005/8/layout/hList1"/>
    <dgm:cxn modelId="{C71F0341-6315-4D2C-9C5B-D0EF1E4BD930}" srcId="{068433A0-E4D4-44D8-A635-6376B31F67A7}" destId="{38BA70EA-9956-46E4-AA47-06291FB9A021}" srcOrd="1" destOrd="0" parTransId="{9120AEE1-2D45-4612-933C-7BB7B6E7192C}" sibTransId="{4BABBBF2-AB21-43AF-BD34-1C8D350F21F3}"/>
    <dgm:cxn modelId="{4054459C-5F97-48FA-B8CF-D765BF3B7513}" srcId="{20651F64-F2F8-437D-A2E9-66A71DCF7978}" destId="{97EF8B6D-5C70-4C66-81CE-CB3531CC851A}" srcOrd="0" destOrd="0" parTransId="{684D4943-A27B-4ECA-A1CD-440E020AECA9}" sibTransId="{82C08248-45BA-43A5-B58F-C45EBBCECDC5}"/>
    <dgm:cxn modelId="{000F5FBC-1671-4034-BB2A-ADE2CA03624E}" type="presOf" srcId="{20651F64-F2F8-437D-A2E9-66A71DCF7978}" destId="{231AA809-3917-4FC9-9456-13F36D1BA67A}" srcOrd="0" destOrd="1" presId="urn:microsoft.com/office/officeart/2005/8/layout/hList1"/>
    <dgm:cxn modelId="{2EA1F50E-443C-4C86-BFB6-C858510D1794}" srcId="{51C79DC9-61F4-4916-8790-29235F645CE8}" destId="{A16B484D-8EDF-4B4C-BB24-83DF626185AF}" srcOrd="0" destOrd="0" parTransId="{2C06F128-6BA5-405F-A02A-2CEE1A9E02F0}" sibTransId="{341E1D43-7F73-4FFE-BD92-3AA8AB1D482E}"/>
    <dgm:cxn modelId="{B9F700D1-2DFD-4ABE-AE24-242AE6DBCA5B}" srcId="{068433A0-E4D4-44D8-A635-6376B31F67A7}" destId="{51C79DC9-61F4-4916-8790-29235F645CE8}" srcOrd="0" destOrd="0" parTransId="{6333A4C7-392A-4CE9-A82A-D7B6E3B64A64}" sibTransId="{92B64FA8-2699-4A65-8C41-F52C673EDF5B}"/>
    <dgm:cxn modelId="{3C3BCA1C-D00B-41F2-8894-5F3BD37DF3FD}" srcId="{38BA70EA-9956-46E4-AA47-06291FB9A021}" destId="{B0AFB78A-D443-4B88-B5E5-3B47B70E6A61}" srcOrd="1" destOrd="0" parTransId="{E4022DBC-B2FF-4627-AF4F-59E8C505385A}" sibTransId="{A513CB5B-3040-4BDE-AC8E-4B187D98C4B2}"/>
    <dgm:cxn modelId="{7A144AFD-B413-4DB6-8919-0ED402F84248}" srcId="{20651F64-F2F8-437D-A2E9-66A71DCF7978}" destId="{02AD80B9-2108-48F1-B463-E8CE549A4B93}" srcOrd="1" destOrd="0" parTransId="{1A43D9F3-71EA-4FE6-A21B-39CEA3777284}" sibTransId="{62D53477-CC18-45B5-85D0-6DE8F32E6683}"/>
    <dgm:cxn modelId="{EBCEAC32-1B86-4D36-A310-8A65CB4652EF}" srcId="{51C79DC9-61F4-4916-8790-29235F645CE8}" destId="{20651F64-F2F8-437D-A2E9-66A71DCF7978}" srcOrd="1" destOrd="0" parTransId="{5FE6CF4E-1F47-4F34-86E1-CCFC43E82CDA}" sibTransId="{79139364-2FBC-465F-8C08-7B613D82BD70}"/>
    <dgm:cxn modelId="{99AB52AB-F967-4D68-923C-90C96ABD6016}" type="presOf" srcId="{068433A0-E4D4-44D8-A635-6376B31F67A7}" destId="{974948E0-0524-475B-8138-90CE625A79A7}" srcOrd="0" destOrd="0" presId="urn:microsoft.com/office/officeart/2005/8/layout/hList1"/>
    <dgm:cxn modelId="{B3C72C42-872B-49F4-9DC6-DB6377D736FB}" type="presOf" srcId="{51C79DC9-61F4-4916-8790-29235F645CE8}" destId="{9CB1C575-4AFF-44E7-B2BD-3F9009D425AE}" srcOrd="0" destOrd="0" presId="urn:microsoft.com/office/officeart/2005/8/layout/hList1"/>
    <dgm:cxn modelId="{B1E71A94-5C36-494E-B645-374BD515EEA9}" type="presOf" srcId="{38BA70EA-9956-46E4-AA47-06291FB9A021}" destId="{2ECFAB31-43BA-489E-9A8C-187DFCA2F349}" srcOrd="0" destOrd="0" presId="urn:microsoft.com/office/officeart/2005/8/layout/hList1"/>
    <dgm:cxn modelId="{5ED60EB0-AEEC-4B5A-ABCE-813EC684B468}" srcId="{38BA70EA-9956-46E4-AA47-06291FB9A021}" destId="{C0D27D1A-5494-480C-A4E8-CB2F1B69E98A}" srcOrd="0" destOrd="0" parTransId="{EF76BDAB-480B-49AF-97E3-BADBF92172A1}" sibTransId="{429B7B3C-5446-49A2-9EC0-71BB68901E98}"/>
    <dgm:cxn modelId="{BAC6EE30-8316-43D4-BAD2-10D4E75D6F0E}" type="presOf" srcId="{C0D27D1A-5494-480C-A4E8-CB2F1B69E98A}" destId="{834C2F42-3F64-45AF-B238-7C632C73E028}" srcOrd="0" destOrd="0" presId="urn:microsoft.com/office/officeart/2005/8/layout/hList1"/>
    <dgm:cxn modelId="{DAAE8C78-7077-4862-8E18-0AD629392CC9}" type="presOf" srcId="{97EF8B6D-5C70-4C66-81CE-CB3531CC851A}" destId="{231AA809-3917-4FC9-9456-13F36D1BA67A}" srcOrd="0" destOrd="2" presId="urn:microsoft.com/office/officeart/2005/8/layout/hList1"/>
    <dgm:cxn modelId="{85653A00-39D1-4294-BC49-E1EF4CFE05C4}" type="presOf" srcId="{02AD80B9-2108-48F1-B463-E8CE549A4B93}" destId="{231AA809-3917-4FC9-9456-13F36D1BA67A}" srcOrd="0" destOrd="3" presId="urn:microsoft.com/office/officeart/2005/8/layout/hList1"/>
    <dgm:cxn modelId="{F7AF9F2C-F68F-405A-A6AF-BB2BC09D65AF}" srcId="{20651F64-F2F8-437D-A2E9-66A71DCF7978}" destId="{A59999F8-63AD-4A4F-84E3-075319DA1E48}" srcOrd="2" destOrd="0" parTransId="{0BBDD675-AA20-41C3-9DA4-17DBDC630F47}" sibTransId="{BDC30416-887F-42E7-B4E8-95669E321BCC}"/>
    <dgm:cxn modelId="{C155901D-C1A9-4857-920E-7D5BF921EC4D}" type="presOf" srcId="{A59999F8-63AD-4A4F-84E3-075319DA1E48}" destId="{231AA809-3917-4FC9-9456-13F36D1BA67A}" srcOrd="0" destOrd="4" presId="urn:microsoft.com/office/officeart/2005/8/layout/hList1"/>
    <dgm:cxn modelId="{011BE00F-444D-45BD-8F9B-C670BCF961B9}" type="presParOf" srcId="{974948E0-0524-475B-8138-90CE625A79A7}" destId="{F031440C-8C16-4003-9CBE-48D20DBF11AB}" srcOrd="0" destOrd="0" presId="urn:microsoft.com/office/officeart/2005/8/layout/hList1"/>
    <dgm:cxn modelId="{626971E0-AD8A-4955-8013-EC97C6F689E8}" type="presParOf" srcId="{F031440C-8C16-4003-9CBE-48D20DBF11AB}" destId="{9CB1C575-4AFF-44E7-B2BD-3F9009D425AE}" srcOrd="0" destOrd="0" presId="urn:microsoft.com/office/officeart/2005/8/layout/hList1"/>
    <dgm:cxn modelId="{FD8BB2C5-EC3C-46FD-9372-063DF82CB7B0}" type="presParOf" srcId="{F031440C-8C16-4003-9CBE-48D20DBF11AB}" destId="{231AA809-3917-4FC9-9456-13F36D1BA67A}" srcOrd="1" destOrd="0" presId="urn:microsoft.com/office/officeart/2005/8/layout/hList1"/>
    <dgm:cxn modelId="{8FFC6E66-4EDE-48AE-AE5C-7CA84E62AF83}" type="presParOf" srcId="{974948E0-0524-475B-8138-90CE625A79A7}" destId="{9A57CAFE-C57C-4FDF-968C-A61D11B42750}" srcOrd="1" destOrd="0" presId="urn:microsoft.com/office/officeart/2005/8/layout/hList1"/>
    <dgm:cxn modelId="{AA57BA67-562C-454F-B13E-0FF029835A69}" type="presParOf" srcId="{974948E0-0524-475B-8138-90CE625A79A7}" destId="{C38E49F3-07C8-455E-AC04-2A5A750321E6}" srcOrd="2" destOrd="0" presId="urn:microsoft.com/office/officeart/2005/8/layout/hList1"/>
    <dgm:cxn modelId="{6B2A1D3E-430B-435F-A6D5-A477C8B7B821}" type="presParOf" srcId="{C38E49F3-07C8-455E-AC04-2A5A750321E6}" destId="{2ECFAB31-43BA-489E-9A8C-187DFCA2F349}" srcOrd="0" destOrd="0" presId="urn:microsoft.com/office/officeart/2005/8/layout/hList1"/>
    <dgm:cxn modelId="{F1EE2DB1-5783-4F82-BE1D-14E39BC46A78}" type="presParOf" srcId="{C38E49F3-07C8-455E-AC04-2A5A750321E6}" destId="{834C2F42-3F64-45AF-B238-7C632C73E0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1C575-4AFF-44E7-B2BD-3F9009D425AE}">
      <dsp:nvSpPr>
        <dsp:cNvPr id="0" name=""/>
        <dsp:cNvSpPr/>
      </dsp:nvSpPr>
      <dsp:spPr>
        <a:xfrm>
          <a:off x="36" y="879"/>
          <a:ext cx="3489498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 Estimated ...</a:t>
          </a:r>
          <a:endParaRPr lang="en-US" sz="1800" kern="1200" dirty="0"/>
        </a:p>
      </dsp:txBody>
      <dsp:txXfrm>
        <a:off x="36" y="879"/>
        <a:ext cx="3489498" cy="460800"/>
      </dsp:txXfrm>
    </dsp:sp>
    <dsp:sp modelId="{231AA809-3917-4FC9-9456-13F36D1BA67A}">
      <dsp:nvSpPr>
        <dsp:cNvPr id="0" name=""/>
        <dsp:cNvSpPr/>
      </dsp:nvSpPr>
      <dsp:spPr>
        <a:xfrm>
          <a:off x="36" y="461679"/>
          <a:ext cx="3489498" cy="36014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5%</a:t>
          </a:r>
          <a:r>
            <a:rPr lang="en-US" sz="1600" b="1" kern="1200" baseline="0" dirty="0" smtClean="0"/>
            <a:t> increase </a:t>
          </a:r>
          <a:r>
            <a:rPr lang="en-US" sz="1600" kern="1200" baseline="0" dirty="0" smtClean="0"/>
            <a:t>per year for wholesale water costs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baseline="0" dirty="0" smtClean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3% to 5% increase </a:t>
          </a:r>
          <a:r>
            <a:rPr lang="en-US" sz="1600" kern="1200" dirty="0" smtClean="0"/>
            <a:t>per year in power (charges of pumping water from Simi Valley to the District (gas/electric), labor, and materials costs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 smtClean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$5.5 million needed for capital improvements between 2017 and 2021</a:t>
          </a:r>
          <a:r>
            <a:rPr lang="en-US" sz="1600" kern="1200" baseline="0" dirty="0" smtClean="0"/>
            <a:t> to add, repair, or replace water system infrastructure, including possible reservoir</a:t>
          </a:r>
          <a:endParaRPr lang="en-US" sz="1600" kern="1200" dirty="0" smtClean="0"/>
        </a:p>
      </dsp:txBody>
      <dsp:txXfrm>
        <a:off x="36" y="461679"/>
        <a:ext cx="3489498" cy="3601440"/>
      </dsp:txXfrm>
    </dsp:sp>
    <dsp:sp modelId="{2ECFAB31-43BA-489E-9A8C-187DFCA2F349}">
      <dsp:nvSpPr>
        <dsp:cNvPr id="0" name=""/>
        <dsp:cNvSpPr/>
      </dsp:nvSpPr>
      <dsp:spPr>
        <a:xfrm>
          <a:off x="3978064" y="879"/>
          <a:ext cx="3489498" cy="460800"/>
        </a:xfrm>
        <a:prstGeom prst="rect">
          <a:avLst/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 w="19050" cap="rnd" cmpd="sng" algn="ctr">
          <a:solidFill>
            <a:schemeClr val="accent4">
              <a:hueOff val="-1662103"/>
              <a:satOff val="-7124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Need to...</a:t>
          </a:r>
          <a:endParaRPr lang="en-US" sz="1800" b="1" kern="1200" dirty="0"/>
        </a:p>
      </dsp:txBody>
      <dsp:txXfrm>
        <a:off x="3978064" y="879"/>
        <a:ext cx="3489498" cy="460800"/>
      </dsp:txXfrm>
    </dsp:sp>
    <dsp:sp modelId="{834C2F42-3F64-45AF-B238-7C632C73E028}">
      <dsp:nvSpPr>
        <dsp:cNvPr id="0" name=""/>
        <dsp:cNvSpPr/>
      </dsp:nvSpPr>
      <dsp:spPr>
        <a:xfrm>
          <a:off x="3978064" y="461679"/>
          <a:ext cx="3489498" cy="3601440"/>
        </a:xfrm>
        <a:prstGeom prst="rect">
          <a:avLst/>
        </a:prstGeom>
        <a:solidFill>
          <a:schemeClr val="accent4">
            <a:tint val="40000"/>
            <a:alpha val="90000"/>
            <a:hueOff val="-1365229"/>
            <a:satOff val="9721"/>
            <a:lumOff val="1756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1365229"/>
              <a:satOff val="9721"/>
              <a:lumOff val="1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Meet Prop 218 legal requirements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Maintain appropriate financial reserves.</a:t>
          </a:r>
          <a:endParaRPr lang="en-US" sz="1600" kern="1200" dirty="0"/>
        </a:p>
      </dsp:txBody>
      <dsp:txXfrm>
        <a:off x="3978064" y="461679"/>
        <a:ext cx="3489498" cy="360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 dirty="0"/>
              <a:t>Compaq User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7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 dirty="0"/>
              <a:t>Title goes here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7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fld id="{A91810E8-0877-441F-85BC-79A9186BF6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69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7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7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fld id="{C3FCFF5A-FE3E-4231-A3C1-D275792CD2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951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8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meet with other stakeholders such as:</a:t>
            </a:r>
          </a:p>
          <a:p>
            <a:r>
              <a:rPr lang="en-US" baseline="0" dirty="0" smtClean="0"/>
              <a:t>CSD</a:t>
            </a:r>
          </a:p>
          <a:p>
            <a:r>
              <a:rPr lang="en-US" baseline="0" dirty="0" smtClean="0"/>
              <a:t>BCA</a:t>
            </a:r>
          </a:p>
          <a:p>
            <a:r>
              <a:rPr lang="en-US" baseline="0" dirty="0" smtClean="0"/>
              <a:t>And other </a:t>
            </a:r>
            <a:r>
              <a:rPr lang="en-US" baseline="0" dirty="0" err="1" smtClean="0"/>
              <a:t>inrested</a:t>
            </a:r>
            <a:r>
              <a:rPr lang="en-US" baseline="0" smtClean="0"/>
              <a:t> parties.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3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8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</a:t>
            </a:r>
          </a:p>
          <a:p>
            <a:pPr marL="742950" lvl="1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of Ventura Water and Sanitation Department is responsible for the management, operation, and maintenance of the water system.</a:t>
            </a:r>
          </a:p>
          <a:p>
            <a:pPr marL="742950" lvl="1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Ventura County Board of Supervisors (BOS) is the Board of Directors for the District.</a:t>
            </a:r>
          </a:p>
          <a:p>
            <a:pPr marL="742950" lvl="1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Citizens’ Advisory Committee (CAC) reviews all policy, budget, and water rate recommendation before they are recommended to the BOS.</a:t>
            </a:r>
          </a:p>
          <a:p>
            <a:pPr marL="1200150" lvl="2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CAC members are appointed by the BOS whose terms coincide with the County Supervisor.</a:t>
            </a:r>
          </a:p>
          <a:p>
            <a:pPr marL="1657350" lvl="3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Supervisorial District No. 2 appoints 4 CAC members</a:t>
            </a:r>
          </a:p>
          <a:p>
            <a:pPr marL="1657350" lvl="3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Supervisorial District No. 3 appoints 1 CAC member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496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22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178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Budgets</a:t>
            </a:r>
          </a:p>
          <a:p>
            <a:endParaRPr lang="en-US" u="sng" dirty="0" smtClean="0"/>
          </a:p>
          <a:p>
            <a:r>
              <a:rPr lang="en-US" u="none" dirty="0" smtClean="0"/>
              <a:t>Increased</a:t>
            </a:r>
            <a:r>
              <a:rPr lang="en-US" u="none" baseline="0" dirty="0" smtClean="0"/>
              <a:t> water sales 1.68 million 2017 to 11.97 million</a:t>
            </a:r>
          </a:p>
          <a:p>
            <a:r>
              <a:rPr lang="en-US" u="none" baseline="0" dirty="0" err="1" smtClean="0"/>
              <a:t>Incrase</a:t>
            </a:r>
            <a:r>
              <a:rPr lang="en-US" u="none" baseline="0" dirty="0" smtClean="0"/>
              <a:t> of water sales of 8%, increase expenses 4%</a:t>
            </a:r>
          </a:p>
          <a:p>
            <a:r>
              <a:rPr lang="en-US" u="none" baseline="0" dirty="0" smtClean="0"/>
              <a:t>Reserves $1.6 million by end of FY</a:t>
            </a:r>
            <a:endParaRPr lang="en-US" u="none" dirty="0" smtClean="0"/>
          </a:p>
          <a:p>
            <a:endParaRPr lang="en-US" dirty="0"/>
          </a:p>
          <a:p>
            <a:r>
              <a:rPr lang="en-US" dirty="0" smtClean="0"/>
              <a:t>The District operates as an enterprise fund and does not receive any tax revenues.</a:t>
            </a:r>
          </a:p>
          <a:p>
            <a:endParaRPr lang="en-US" dirty="0"/>
          </a:p>
          <a:p>
            <a:r>
              <a:rPr lang="en-US" dirty="0" smtClean="0"/>
              <a:t>All expenses are paid by District customers through water rates and charges</a:t>
            </a:r>
          </a:p>
          <a:p>
            <a:endParaRPr lang="en-US" dirty="0"/>
          </a:p>
          <a:p>
            <a:r>
              <a:rPr lang="en-US" dirty="0" smtClean="0"/>
              <a:t>Annual Operations and Maintenance budget is approximately $_______________.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337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22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285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Budgets</a:t>
            </a:r>
          </a:p>
          <a:p>
            <a:endParaRPr lang="en-US" dirty="0"/>
          </a:p>
          <a:p>
            <a:r>
              <a:rPr lang="en-US" dirty="0" smtClean="0"/>
              <a:t>The District operates as an enterprise fund and does not receive any tax revenues.</a:t>
            </a:r>
          </a:p>
          <a:p>
            <a:endParaRPr lang="en-US" dirty="0"/>
          </a:p>
          <a:p>
            <a:r>
              <a:rPr lang="en-US" dirty="0" smtClean="0"/>
              <a:t>All expenses are paid by District customers through water rates and charges</a:t>
            </a:r>
          </a:p>
          <a:p>
            <a:endParaRPr lang="en-US" dirty="0"/>
          </a:p>
          <a:p>
            <a:r>
              <a:rPr lang="en-US" dirty="0" smtClean="0"/>
              <a:t>Annual Operations and Maintenance budget is approximately $_______________.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156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42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County of Ventura Water &amp; Sanitation Department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150220" y="34067"/>
            <a:ext cx="3336181" cy="1406658"/>
            <a:chOff x="2150219" y="34067"/>
            <a:chExt cx="3925756" cy="140665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09800" y="129289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55593"/>
              <a:ext cx="2160814" cy="96360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2209800" y="15240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19" y="34067"/>
              <a:ext cx="1583581" cy="140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13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/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040" y="6191958"/>
            <a:ext cx="2138543" cy="365125"/>
          </a:xfrm>
        </p:spPr>
        <p:txBody>
          <a:bodyPr/>
          <a:lstStyle/>
          <a:p>
            <a:pPr algn="ctr"/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7938" y="6191958"/>
            <a:ext cx="3276601" cy="365125"/>
          </a:xfrm>
        </p:spPr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191958"/>
            <a:ext cx="723292" cy="365125"/>
          </a:xfrm>
        </p:spPr>
        <p:txBody>
          <a:bodyPr/>
          <a:lstStyle/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297938" y="6097850"/>
            <a:ext cx="7693663" cy="530557"/>
            <a:chOff x="1600200" y="5943600"/>
            <a:chExt cx="7158367" cy="53055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600200" y="5946443"/>
              <a:ext cx="7142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637315" y="5943600"/>
              <a:ext cx="4121252" cy="530557"/>
              <a:chOff x="4489348" y="4419600"/>
              <a:chExt cx="4121252" cy="530557"/>
            </a:xfrm>
          </p:grpSpPr>
          <p:sp>
            <p:nvSpPr>
              <p:cNvPr id="8" name="Right Triangle 7"/>
              <p:cNvSpPr/>
              <p:nvPr/>
            </p:nvSpPr>
            <p:spPr>
              <a:xfrm flipH="1" flipV="1">
                <a:off x="4489348" y="4419600"/>
                <a:ext cx="4121252" cy="530557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ight Triangle 8"/>
              <p:cNvSpPr/>
              <p:nvPr/>
            </p:nvSpPr>
            <p:spPr>
              <a:xfrm flipH="1" flipV="1">
                <a:off x="5562600" y="4419600"/>
                <a:ext cx="3048000" cy="2286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1054961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6987" y="1523115"/>
            <a:ext cx="5826719" cy="1143885"/>
          </a:xfrm>
        </p:spPr>
        <p:txBody>
          <a:bodyPr anchor="ctr" anchorCtr="0">
            <a:noAutofit/>
          </a:bodyPr>
          <a:lstStyle>
            <a:lvl1pPr algn="l">
              <a:defRPr sz="5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614" y="2814701"/>
            <a:ext cx="5826719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County of Ventura Water &amp; Sanitation Department</a:t>
            </a:r>
            <a:endParaRPr lang="en-US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150220" y="34067"/>
            <a:ext cx="3336181" cy="1406658"/>
            <a:chOff x="2150219" y="34067"/>
            <a:chExt cx="3925756" cy="140665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09800" y="129289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55593"/>
              <a:ext cx="2160814" cy="96360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2209800" y="15240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19" y="34067"/>
              <a:ext cx="1583581" cy="1406658"/>
            </a:xfrm>
            <a:prstGeom prst="rect">
              <a:avLst/>
            </a:prstGeom>
          </p:spPr>
        </p:pic>
      </p:grp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2818" y="6041362"/>
            <a:ext cx="723292" cy="365125"/>
          </a:xfrm>
        </p:spPr>
        <p:txBody>
          <a:bodyPr/>
          <a:lstStyle/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41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142" y="1371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141" y="2794115"/>
            <a:ext cx="6347714" cy="2795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87811" y="6041362"/>
            <a:ext cx="2138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3276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354" y="6041362"/>
            <a:ext cx="723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150220" y="34067"/>
            <a:ext cx="3336181" cy="1406658"/>
            <a:chOff x="2150219" y="34067"/>
            <a:chExt cx="3925756" cy="140665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209800" y="129289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55593"/>
              <a:ext cx="2160814" cy="96360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2209800" y="15240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19" y="34067"/>
              <a:ext cx="1583581" cy="140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06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5" r:id="rId2"/>
    <p:sldLayoutId id="2147483866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chemeClr val="bg1"/>
                </a:solidFill>
              </a:rPr>
              <a:t>June 7, 2017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en-US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of Ventura Water &amp; Sanitation Department</a:t>
            </a:r>
            <a:endParaRPr lang="en-US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08356" y="4267200"/>
            <a:ext cx="645300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8259" y="2397459"/>
            <a:ext cx="655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Ventura County Waterworks District No. 17 </a:t>
            </a:r>
          </a:p>
          <a:p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Past, Present, and Future </a:t>
            </a:r>
            <a:endParaRPr lang="en-US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259" y="4946651"/>
            <a:ext cx="784860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Public Meeting at Ventura County Waterworks District No. 17 (Bell Canyon)</a:t>
            </a:r>
          </a:p>
          <a:p>
            <a:r>
              <a:rPr lang="en-US" sz="1500" b="1" i="1" dirty="0" smtClean="0"/>
              <a:t>Michaela Brown, Director</a:t>
            </a:r>
          </a:p>
          <a:p>
            <a:r>
              <a:rPr lang="en-US" sz="1500" dirty="0" smtClean="0"/>
              <a:t>Water and Sanitation Department</a:t>
            </a:r>
          </a:p>
          <a:p>
            <a:r>
              <a:rPr lang="en-US" sz="1500" dirty="0" smtClean="0"/>
              <a:t>Ventura County Public Works Agency</a:t>
            </a:r>
          </a:p>
          <a:p>
            <a:r>
              <a:rPr lang="en-US" sz="1400" b="1" dirty="0" smtClean="0"/>
              <a:t>June 7, 2017  </a:t>
            </a: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33989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400" b="1" i="1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295400" y="29219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Timeline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2366"/>
              </p:ext>
            </p:extLst>
          </p:nvPr>
        </p:nvGraphicFramePr>
        <p:xfrm>
          <a:off x="368573" y="1023363"/>
          <a:ext cx="8077200" cy="44720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86000"/>
                <a:gridCol w="5791200"/>
              </a:tblGrid>
              <a:tr h="4966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1" dirty="0" smtClean="0"/>
                        <a:t>Date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i="1" dirty="0" smtClean="0"/>
                        <a:t>Action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851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12, 2017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proposed rate alternatives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                            District’s Citizens’ Advisory Committee (CAC)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26, 2017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Finalized rate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proposal based on residential and CAC feedback 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7,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Proposition 218 notices (45 days before Board of Supervisors Hearing)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 2017 or October 3, 2017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Hearing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before the Board of Supervisors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2018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rates implemented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3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317" y="2724749"/>
            <a:ext cx="5826719" cy="1143885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2840" y="4114800"/>
            <a:ext cx="5562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TERWORK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730664"/>
            <a:ext cx="1229610" cy="11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7938" y="314597"/>
            <a:ext cx="66268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District was Formed April 11, 1977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68" y="594576"/>
            <a:ext cx="6845532" cy="52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10038" y="6373143"/>
            <a:ext cx="2138543" cy="365125"/>
          </a:xfrm>
        </p:spPr>
        <p:txBody>
          <a:bodyPr/>
          <a:lstStyle/>
          <a:p>
            <a:pPr algn="ctr"/>
            <a:r>
              <a:rPr lang="en-US" altLang="en-US" dirty="0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94" y="6373143"/>
            <a:ext cx="3276601" cy="365125"/>
          </a:xfrm>
        </p:spPr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0938927"/>
              </p:ext>
            </p:extLst>
          </p:nvPr>
        </p:nvGraphicFramePr>
        <p:xfrm>
          <a:off x="152400" y="400758"/>
          <a:ext cx="887197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5488" y="4572000"/>
            <a:ext cx="588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District Staff – Who We Are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497066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Goals</a:t>
            </a:r>
            <a:endParaRPr lang="en-US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GOAL.jpg"/>
          <p:cNvPicPr>
            <a:picLocks noChangeAspect="1"/>
          </p:cNvPicPr>
          <p:nvPr/>
        </p:nvPicPr>
        <p:blipFill>
          <a:blip r:embed="rId3" cstate="print"/>
          <a:srcRect b="13513"/>
          <a:stretch>
            <a:fillRect/>
          </a:stretch>
        </p:blipFill>
        <p:spPr>
          <a:xfrm>
            <a:off x="3962400" y="2819400"/>
            <a:ext cx="4367403" cy="28329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1317992"/>
            <a:ext cx="728373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buFont typeface="Arial" pitchFamily="34" charset="0"/>
              <a:buChar char="•"/>
            </a:pPr>
            <a:r>
              <a:rPr lang="en-US" sz="2300" dirty="0" smtClean="0"/>
              <a:t>Provide an uninterrupted, reliable water supply meeting water quality standards.</a:t>
            </a:r>
          </a:p>
          <a:p>
            <a:endParaRPr lang="en-US" sz="1100" b="1" dirty="0" smtClean="0"/>
          </a:p>
          <a:p>
            <a:pPr marL="393700" indent="-393700">
              <a:buFont typeface="Arial" pitchFamily="34" charset="0"/>
              <a:buChar char="•"/>
            </a:pPr>
            <a:r>
              <a:rPr lang="en-US" sz="2300" dirty="0" smtClean="0"/>
              <a:t>Sufficient funding through water rates to pay for</a:t>
            </a:r>
          </a:p>
          <a:p>
            <a:pPr marL="850900" lvl="1" indent="-393700">
              <a:buFont typeface="Arial" pitchFamily="34" charset="0"/>
              <a:buChar char="•"/>
            </a:pPr>
            <a:r>
              <a:rPr lang="en-US" sz="2200" dirty="0" smtClean="0"/>
              <a:t>Efficient O&amp;M operations.</a:t>
            </a:r>
          </a:p>
          <a:p>
            <a:pPr marL="850900" lvl="1" indent="-393700">
              <a:buFont typeface="Arial" pitchFamily="34" charset="0"/>
              <a:buChar char="•"/>
            </a:pPr>
            <a:r>
              <a:rPr lang="en-US" sz="2200" dirty="0" smtClean="0"/>
              <a:t>Imported water costs.</a:t>
            </a:r>
          </a:p>
          <a:p>
            <a:pPr marL="850900" lvl="1" indent="-393700">
              <a:buFont typeface="Arial" pitchFamily="34" charset="0"/>
              <a:buChar char="•"/>
            </a:pPr>
            <a:r>
              <a:rPr lang="en-US" sz="2200" dirty="0" smtClean="0"/>
              <a:t>SCE charges.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7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1143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Financials</a:t>
            </a:r>
            <a:endParaRPr lang="en-US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77687"/>
              </p:ext>
            </p:extLst>
          </p:nvPr>
        </p:nvGraphicFramePr>
        <p:xfrm>
          <a:off x="1409700" y="2209800"/>
          <a:ext cx="6210300" cy="21835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70100"/>
                <a:gridCol w="2070100"/>
                <a:gridCol w="20701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2017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2018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9346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defTabSz="385763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$2,519,000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$2,842,000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$2,135,000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$2,306,000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(Gain/Loss)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($384,000)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($536,000)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8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39" y="-46552"/>
            <a:ext cx="5663675" cy="66696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4786" y="1193800"/>
            <a:ext cx="5251452" cy="5429250"/>
            <a:chOff x="204787" y="1193800"/>
            <a:chExt cx="5251451" cy="542925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04787" y="1193800"/>
              <a:ext cx="2224086" cy="2952751"/>
              <a:chOff x="345" y="468"/>
              <a:chExt cx="1401" cy="1860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816" y="795"/>
                <a:ext cx="301" cy="10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36"/>
                  </a:cxn>
                  <a:cxn ang="0">
                    <a:pos x="21" y="63"/>
                  </a:cxn>
                  <a:cxn ang="0">
                    <a:pos x="18" y="72"/>
                  </a:cxn>
                  <a:cxn ang="0">
                    <a:pos x="39" y="87"/>
                  </a:cxn>
                  <a:cxn ang="0">
                    <a:pos x="48" y="90"/>
                  </a:cxn>
                  <a:cxn ang="0">
                    <a:pos x="60" y="144"/>
                  </a:cxn>
                  <a:cxn ang="0">
                    <a:pos x="81" y="171"/>
                  </a:cxn>
                  <a:cxn ang="0">
                    <a:pos x="81" y="240"/>
                  </a:cxn>
                  <a:cxn ang="0">
                    <a:pos x="123" y="270"/>
                  </a:cxn>
                  <a:cxn ang="0">
                    <a:pos x="159" y="312"/>
                  </a:cxn>
                  <a:cxn ang="0">
                    <a:pos x="174" y="408"/>
                  </a:cxn>
                  <a:cxn ang="0">
                    <a:pos x="174" y="462"/>
                  </a:cxn>
                  <a:cxn ang="0">
                    <a:pos x="180" y="480"/>
                  </a:cxn>
                  <a:cxn ang="0">
                    <a:pos x="153" y="537"/>
                  </a:cxn>
                  <a:cxn ang="0">
                    <a:pos x="180" y="636"/>
                  </a:cxn>
                  <a:cxn ang="0">
                    <a:pos x="207" y="687"/>
                  </a:cxn>
                  <a:cxn ang="0">
                    <a:pos x="246" y="741"/>
                  </a:cxn>
                  <a:cxn ang="0">
                    <a:pos x="249" y="774"/>
                  </a:cxn>
                  <a:cxn ang="0">
                    <a:pos x="252" y="822"/>
                  </a:cxn>
                  <a:cxn ang="0">
                    <a:pos x="282" y="855"/>
                  </a:cxn>
                  <a:cxn ang="0">
                    <a:pos x="282" y="969"/>
                  </a:cxn>
                  <a:cxn ang="0">
                    <a:pos x="261" y="996"/>
                  </a:cxn>
                  <a:cxn ang="0">
                    <a:pos x="234" y="1014"/>
                  </a:cxn>
                  <a:cxn ang="0">
                    <a:pos x="192" y="1011"/>
                  </a:cxn>
                  <a:cxn ang="0">
                    <a:pos x="192" y="1029"/>
                  </a:cxn>
                </a:cxnLst>
                <a:rect l="0" t="0" r="r" b="b"/>
                <a:pathLst>
                  <a:path w="301" h="1029">
                    <a:moveTo>
                      <a:pt x="0" y="0"/>
                    </a:moveTo>
                    <a:cubicBezTo>
                      <a:pt x="4" y="16"/>
                      <a:pt x="10" y="27"/>
                      <a:pt x="24" y="36"/>
                    </a:cubicBezTo>
                    <a:cubicBezTo>
                      <a:pt x="29" y="51"/>
                      <a:pt x="28" y="42"/>
                      <a:pt x="21" y="63"/>
                    </a:cubicBezTo>
                    <a:cubicBezTo>
                      <a:pt x="20" y="66"/>
                      <a:pt x="18" y="72"/>
                      <a:pt x="18" y="72"/>
                    </a:cubicBezTo>
                    <a:cubicBezTo>
                      <a:pt x="23" y="87"/>
                      <a:pt x="18" y="80"/>
                      <a:pt x="39" y="87"/>
                    </a:cubicBezTo>
                    <a:cubicBezTo>
                      <a:pt x="42" y="88"/>
                      <a:pt x="48" y="90"/>
                      <a:pt x="48" y="90"/>
                    </a:cubicBezTo>
                    <a:cubicBezTo>
                      <a:pt x="62" y="111"/>
                      <a:pt x="52" y="115"/>
                      <a:pt x="60" y="144"/>
                    </a:cubicBezTo>
                    <a:cubicBezTo>
                      <a:pt x="63" y="155"/>
                      <a:pt x="81" y="171"/>
                      <a:pt x="81" y="171"/>
                    </a:cubicBezTo>
                    <a:cubicBezTo>
                      <a:pt x="80" y="190"/>
                      <a:pt x="75" y="220"/>
                      <a:pt x="81" y="240"/>
                    </a:cubicBezTo>
                    <a:cubicBezTo>
                      <a:pt x="86" y="257"/>
                      <a:pt x="110" y="263"/>
                      <a:pt x="123" y="270"/>
                    </a:cubicBezTo>
                    <a:cubicBezTo>
                      <a:pt x="138" y="277"/>
                      <a:pt x="154" y="297"/>
                      <a:pt x="159" y="312"/>
                    </a:cubicBezTo>
                    <a:cubicBezTo>
                      <a:pt x="170" y="344"/>
                      <a:pt x="172" y="374"/>
                      <a:pt x="174" y="408"/>
                    </a:cubicBezTo>
                    <a:cubicBezTo>
                      <a:pt x="171" y="433"/>
                      <a:pt x="169" y="435"/>
                      <a:pt x="174" y="462"/>
                    </a:cubicBezTo>
                    <a:cubicBezTo>
                      <a:pt x="175" y="468"/>
                      <a:pt x="180" y="480"/>
                      <a:pt x="180" y="480"/>
                    </a:cubicBezTo>
                    <a:cubicBezTo>
                      <a:pt x="176" y="511"/>
                      <a:pt x="162" y="511"/>
                      <a:pt x="153" y="537"/>
                    </a:cubicBezTo>
                    <a:cubicBezTo>
                      <a:pt x="148" y="582"/>
                      <a:pt x="156" y="601"/>
                      <a:pt x="180" y="636"/>
                    </a:cubicBezTo>
                    <a:cubicBezTo>
                      <a:pt x="192" y="654"/>
                      <a:pt x="183" y="679"/>
                      <a:pt x="207" y="687"/>
                    </a:cubicBezTo>
                    <a:cubicBezTo>
                      <a:pt x="219" y="705"/>
                      <a:pt x="230" y="725"/>
                      <a:pt x="246" y="741"/>
                    </a:cubicBezTo>
                    <a:cubicBezTo>
                      <a:pt x="254" y="764"/>
                      <a:pt x="253" y="753"/>
                      <a:pt x="249" y="774"/>
                    </a:cubicBezTo>
                    <a:cubicBezTo>
                      <a:pt x="250" y="790"/>
                      <a:pt x="249" y="806"/>
                      <a:pt x="252" y="822"/>
                    </a:cubicBezTo>
                    <a:cubicBezTo>
                      <a:pt x="254" y="833"/>
                      <a:pt x="276" y="845"/>
                      <a:pt x="282" y="855"/>
                    </a:cubicBezTo>
                    <a:cubicBezTo>
                      <a:pt x="288" y="888"/>
                      <a:pt x="301" y="941"/>
                      <a:pt x="282" y="969"/>
                    </a:cubicBezTo>
                    <a:cubicBezTo>
                      <a:pt x="276" y="978"/>
                      <a:pt x="267" y="987"/>
                      <a:pt x="261" y="996"/>
                    </a:cubicBezTo>
                    <a:cubicBezTo>
                      <a:pt x="255" y="1005"/>
                      <a:pt x="234" y="1014"/>
                      <a:pt x="234" y="1014"/>
                    </a:cubicBezTo>
                    <a:cubicBezTo>
                      <a:pt x="194" y="1011"/>
                      <a:pt x="208" y="1011"/>
                      <a:pt x="192" y="1011"/>
                    </a:cubicBezTo>
                    <a:lnTo>
                      <a:pt x="192" y="1029"/>
                    </a:lnTo>
                  </a:path>
                </a:pathLst>
              </a:custGeom>
              <a:noFill/>
              <a:ln w="317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345" y="468"/>
                <a:ext cx="357" cy="333"/>
              </a:xfrm>
              <a:custGeom>
                <a:avLst/>
                <a:gdLst/>
                <a:ahLst/>
                <a:cxnLst>
                  <a:cxn ang="0">
                    <a:pos x="357" y="312"/>
                  </a:cxn>
                  <a:cxn ang="0">
                    <a:pos x="321" y="333"/>
                  </a:cxn>
                  <a:cxn ang="0">
                    <a:pos x="273" y="306"/>
                  </a:cxn>
                  <a:cxn ang="0">
                    <a:pos x="237" y="309"/>
                  </a:cxn>
                  <a:cxn ang="0">
                    <a:pos x="213" y="315"/>
                  </a:cxn>
                  <a:cxn ang="0">
                    <a:pos x="189" y="309"/>
                  </a:cxn>
                  <a:cxn ang="0">
                    <a:pos x="150" y="261"/>
                  </a:cxn>
                  <a:cxn ang="0">
                    <a:pos x="114" y="237"/>
                  </a:cxn>
                  <a:cxn ang="0">
                    <a:pos x="96" y="225"/>
                  </a:cxn>
                  <a:cxn ang="0">
                    <a:pos x="90" y="207"/>
                  </a:cxn>
                  <a:cxn ang="0">
                    <a:pos x="87" y="198"/>
                  </a:cxn>
                  <a:cxn ang="0">
                    <a:pos x="84" y="156"/>
                  </a:cxn>
                  <a:cxn ang="0">
                    <a:pos x="21" y="75"/>
                  </a:cxn>
                  <a:cxn ang="0">
                    <a:pos x="0" y="0"/>
                  </a:cxn>
                </a:cxnLst>
                <a:rect l="0" t="0" r="r" b="b"/>
                <a:pathLst>
                  <a:path w="357" h="333">
                    <a:moveTo>
                      <a:pt x="357" y="312"/>
                    </a:moveTo>
                    <a:cubicBezTo>
                      <a:pt x="345" y="320"/>
                      <a:pt x="335" y="328"/>
                      <a:pt x="321" y="333"/>
                    </a:cubicBezTo>
                    <a:cubicBezTo>
                      <a:pt x="301" y="328"/>
                      <a:pt x="291" y="312"/>
                      <a:pt x="273" y="306"/>
                    </a:cubicBezTo>
                    <a:cubicBezTo>
                      <a:pt x="261" y="307"/>
                      <a:pt x="249" y="307"/>
                      <a:pt x="237" y="309"/>
                    </a:cubicBezTo>
                    <a:cubicBezTo>
                      <a:pt x="229" y="310"/>
                      <a:pt x="213" y="315"/>
                      <a:pt x="213" y="315"/>
                    </a:cubicBezTo>
                    <a:cubicBezTo>
                      <a:pt x="205" y="313"/>
                      <a:pt x="195" y="315"/>
                      <a:pt x="189" y="309"/>
                    </a:cubicBezTo>
                    <a:cubicBezTo>
                      <a:pt x="168" y="288"/>
                      <a:pt x="179" y="280"/>
                      <a:pt x="150" y="261"/>
                    </a:cubicBezTo>
                    <a:cubicBezTo>
                      <a:pt x="138" y="253"/>
                      <a:pt x="126" y="246"/>
                      <a:pt x="114" y="237"/>
                    </a:cubicBezTo>
                    <a:cubicBezTo>
                      <a:pt x="108" y="233"/>
                      <a:pt x="96" y="225"/>
                      <a:pt x="96" y="225"/>
                    </a:cubicBezTo>
                    <a:cubicBezTo>
                      <a:pt x="94" y="219"/>
                      <a:pt x="92" y="213"/>
                      <a:pt x="90" y="207"/>
                    </a:cubicBezTo>
                    <a:cubicBezTo>
                      <a:pt x="89" y="204"/>
                      <a:pt x="87" y="198"/>
                      <a:pt x="87" y="198"/>
                    </a:cubicBezTo>
                    <a:cubicBezTo>
                      <a:pt x="86" y="184"/>
                      <a:pt x="86" y="170"/>
                      <a:pt x="84" y="156"/>
                    </a:cubicBezTo>
                    <a:cubicBezTo>
                      <a:pt x="80" y="120"/>
                      <a:pt x="39" y="102"/>
                      <a:pt x="21" y="75"/>
                    </a:cubicBezTo>
                    <a:cubicBezTo>
                      <a:pt x="17" y="52"/>
                      <a:pt x="18" y="18"/>
                      <a:pt x="0" y="0"/>
                    </a:cubicBezTo>
                  </a:path>
                </a:pathLst>
              </a:custGeom>
              <a:noFill/>
              <a:ln w="317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1056" y="1263"/>
                <a:ext cx="63" cy="29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0" y="9"/>
                  </a:cxn>
                  <a:cxn ang="0">
                    <a:pos x="24" y="18"/>
                  </a:cxn>
                  <a:cxn ang="0">
                    <a:pos x="18" y="36"/>
                  </a:cxn>
                  <a:cxn ang="0">
                    <a:pos x="42" y="81"/>
                  </a:cxn>
                  <a:cxn ang="0">
                    <a:pos x="57" y="108"/>
                  </a:cxn>
                  <a:cxn ang="0">
                    <a:pos x="63" y="126"/>
                  </a:cxn>
                  <a:cxn ang="0">
                    <a:pos x="12" y="297"/>
                  </a:cxn>
                  <a:cxn ang="0">
                    <a:pos x="0" y="273"/>
                  </a:cxn>
                </a:cxnLst>
                <a:rect l="0" t="0" r="r" b="b"/>
                <a:pathLst>
                  <a:path w="63" h="297">
                    <a:moveTo>
                      <a:pt x="33" y="0"/>
                    </a:moveTo>
                    <a:cubicBezTo>
                      <a:pt x="32" y="3"/>
                      <a:pt x="31" y="6"/>
                      <a:pt x="30" y="9"/>
                    </a:cubicBezTo>
                    <a:cubicBezTo>
                      <a:pt x="28" y="12"/>
                      <a:pt x="25" y="15"/>
                      <a:pt x="24" y="18"/>
                    </a:cubicBezTo>
                    <a:cubicBezTo>
                      <a:pt x="21" y="24"/>
                      <a:pt x="18" y="36"/>
                      <a:pt x="18" y="36"/>
                    </a:cubicBezTo>
                    <a:cubicBezTo>
                      <a:pt x="24" y="53"/>
                      <a:pt x="29" y="68"/>
                      <a:pt x="42" y="81"/>
                    </a:cubicBezTo>
                    <a:cubicBezTo>
                      <a:pt x="45" y="91"/>
                      <a:pt x="54" y="98"/>
                      <a:pt x="57" y="108"/>
                    </a:cubicBezTo>
                    <a:cubicBezTo>
                      <a:pt x="59" y="114"/>
                      <a:pt x="63" y="126"/>
                      <a:pt x="63" y="126"/>
                    </a:cubicBezTo>
                    <a:cubicBezTo>
                      <a:pt x="60" y="176"/>
                      <a:pt x="51" y="258"/>
                      <a:pt x="12" y="297"/>
                    </a:cubicBezTo>
                    <a:lnTo>
                      <a:pt x="0" y="273"/>
                    </a:lnTo>
                  </a:path>
                </a:pathLst>
              </a:custGeom>
              <a:noFill/>
              <a:ln w="317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1098" y="1566"/>
                <a:ext cx="153" cy="105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63" y="63"/>
                  </a:cxn>
                  <a:cxn ang="0">
                    <a:pos x="21" y="69"/>
                  </a:cxn>
                  <a:cxn ang="0">
                    <a:pos x="0" y="105"/>
                  </a:cxn>
                </a:cxnLst>
                <a:rect l="0" t="0" r="r" b="b"/>
                <a:pathLst>
                  <a:path w="153" h="105">
                    <a:moveTo>
                      <a:pt x="153" y="0"/>
                    </a:moveTo>
                    <a:cubicBezTo>
                      <a:pt x="144" y="38"/>
                      <a:pt x="99" y="57"/>
                      <a:pt x="63" y="63"/>
                    </a:cubicBezTo>
                    <a:cubicBezTo>
                      <a:pt x="49" y="65"/>
                      <a:pt x="21" y="69"/>
                      <a:pt x="21" y="69"/>
                    </a:cubicBezTo>
                    <a:cubicBezTo>
                      <a:pt x="1" y="76"/>
                      <a:pt x="0" y="85"/>
                      <a:pt x="0" y="105"/>
                    </a:cubicBezTo>
                  </a:path>
                </a:pathLst>
              </a:custGeom>
              <a:noFill/>
              <a:ln w="317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008" y="1812"/>
                <a:ext cx="738" cy="516"/>
              </a:xfrm>
              <a:custGeom>
                <a:avLst/>
                <a:gdLst/>
                <a:ahLst/>
                <a:cxnLst>
                  <a:cxn ang="0">
                    <a:pos x="738" y="453"/>
                  </a:cxn>
                  <a:cxn ang="0">
                    <a:pos x="696" y="462"/>
                  </a:cxn>
                  <a:cxn ang="0">
                    <a:pos x="678" y="468"/>
                  </a:cxn>
                  <a:cxn ang="0">
                    <a:pos x="654" y="504"/>
                  </a:cxn>
                  <a:cxn ang="0">
                    <a:pos x="627" y="516"/>
                  </a:cxn>
                  <a:cxn ang="0">
                    <a:pos x="516" y="498"/>
                  </a:cxn>
                  <a:cxn ang="0">
                    <a:pos x="477" y="465"/>
                  </a:cxn>
                  <a:cxn ang="0">
                    <a:pos x="462" y="384"/>
                  </a:cxn>
                  <a:cxn ang="0">
                    <a:pos x="456" y="366"/>
                  </a:cxn>
                  <a:cxn ang="0">
                    <a:pos x="420" y="342"/>
                  </a:cxn>
                  <a:cxn ang="0">
                    <a:pos x="354" y="315"/>
                  </a:cxn>
                  <a:cxn ang="0">
                    <a:pos x="333" y="288"/>
                  </a:cxn>
                  <a:cxn ang="0">
                    <a:pos x="315" y="270"/>
                  </a:cxn>
                  <a:cxn ang="0">
                    <a:pos x="237" y="129"/>
                  </a:cxn>
                  <a:cxn ang="0">
                    <a:pos x="201" y="78"/>
                  </a:cxn>
                  <a:cxn ang="0">
                    <a:pos x="171" y="45"/>
                  </a:cxn>
                  <a:cxn ang="0">
                    <a:pos x="156" y="18"/>
                  </a:cxn>
                  <a:cxn ang="0">
                    <a:pos x="138" y="6"/>
                  </a:cxn>
                  <a:cxn ang="0">
                    <a:pos x="120" y="0"/>
                  </a:cxn>
                  <a:cxn ang="0">
                    <a:pos x="21" y="6"/>
                  </a:cxn>
                  <a:cxn ang="0">
                    <a:pos x="0" y="12"/>
                  </a:cxn>
                </a:cxnLst>
                <a:rect l="0" t="0" r="r" b="b"/>
                <a:pathLst>
                  <a:path w="738" h="516">
                    <a:moveTo>
                      <a:pt x="738" y="453"/>
                    </a:moveTo>
                    <a:cubicBezTo>
                      <a:pt x="724" y="458"/>
                      <a:pt x="710" y="458"/>
                      <a:pt x="696" y="462"/>
                    </a:cubicBezTo>
                    <a:cubicBezTo>
                      <a:pt x="690" y="464"/>
                      <a:pt x="678" y="468"/>
                      <a:pt x="678" y="468"/>
                    </a:cubicBezTo>
                    <a:cubicBezTo>
                      <a:pt x="669" y="481"/>
                      <a:pt x="666" y="494"/>
                      <a:pt x="654" y="504"/>
                    </a:cubicBezTo>
                    <a:cubicBezTo>
                      <a:pt x="646" y="510"/>
                      <a:pt x="627" y="516"/>
                      <a:pt x="627" y="516"/>
                    </a:cubicBezTo>
                    <a:cubicBezTo>
                      <a:pt x="589" y="512"/>
                      <a:pt x="554" y="501"/>
                      <a:pt x="516" y="498"/>
                    </a:cubicBezTo>
                    <a:cubicBezTo>
                      <a:pt x="485" y="492"/>
                      <a:pt x="493" y="488"/>
                      <a:pt x="477" y="465"/>
                    </a:cubicBezTo>
                    <a:cubicBezTo>
                      <a:pt x="474" y="437"/>
                      <a:pt x="469" y="411"/>
                      <a:pt x="462" y="384"/>
                    </a:cubicBezTo>
                    <a:cubicBezTo>
                      <a:pt x="460" y="378"/>
                      <a:pt x="461" y="370"/>
                      <a:pt x="456" y="366"/>
                    </a:cubicBezTo>
                    <a:cubicBezTo>
                      <a:pt x="444" y="358"/>
                      <a:pt x="434" y="348"/>
                      <a:pt x="420" y="342"/>
                    </a:cubicBezTo>
                    <a:cubicBezTo>
                      <a:pt x="397" y="332"/>
                      <a:pt x="375" y="329"/>
                      <a:pt x="354" y="315"/>
                    </a:cubicBezTo>
                    <a:cubicBezTo>
                      <a:pt x="348" y="306"/>
                      <a:pt x="340" y="296"/>
                      <a:pt x="333" y="288"/>
                    </a:cubicBezTo>
                    <a:cubicBezTo>
                      <a:pt x="327" y="282"/>
                      <a:pt x="315" y="270"/>
                      <a:pt x="315" y="270"/>
                    </a:cubicBezTo>
                    <a:cubicBezTo>
                      <a:pt x="296" y="213"/>
                      <a:pt x="293" y="166"/>
                      <a:pt x="237" y="129"/>
                    </a:cubicBezTo>
                    <a:cubicBezTo>
                      <a:pt x="225" y="111"/>
                      <a:pt x="219" y="90"/>
                      <a:pt x="201" y="78"/>
                    </a:cubicBezTo>
                    <a:cubicBezTo>
                      <a:pt x="192" y="65"/>
                      <a:pt x="178" y="59"/>
                      <a:pt x="171" y="45"/>
                    </a:cubicBezTo>
                    <a:cubicBezTo>
                      <a:pt x="166" y="34"/>
                      <a:pt x="170" y="27"/>
                      <a:pt x="156" y="18"/>
                    </a:cubicBezTo>
                    <a:cubicBezTo>
                      <a:pt x="150" y="14"/>
                      <a:pt x="145" y="8"/>
                      <a:pt x="138" y="6"/>
                    </a:cubicBezTo>
                    <a:cubicBezTo>
                      <a:pt x="132" y="4"/>
                      <a:pt x="120" y="0"/>
                      <a:pt x="120" y="0"/>
                    </a:cubicBezTo>
                    <a:cubicBezTo>
                      <a:pt x="87" y="2"/>
                      <a:pt x="54" y="6"/>
                      <a:pt x="21" y="6"/>
                    </a:cubicBezTo>
                    <a:lnTo>
                      <a:pt x="0" y="12"/>
                    </a:lnTo>
                  </a:path>
                </a:pathLst>
              </a:custGeom>
              <a:noFill/>
              <a:ln w="317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819400" y="3619500"/>
              <a:ext cx="1882775" cy="2016125"/>
              <a:chOff x="1776" y="2184"/>
              <a:chExt cx="1186" cy="1270"/>
            </a:xfrm>
          </p:grpSpPr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776" y="2184"/>
                <a:ext cx="276" cy="1270"/>
                <a:chOff x="1944" y="1996"/>
                <a:chExt cx="276" cy="1270"/>
              </a:xfrm>
            </p:grpSpPr>
            <p:sp>
              <p:nvSpPr>
                <p:cNvPr id="42" name="Freeform 25"/>
                <p:cNvSpPr>
                  <a:spLocks/>
                </p:cNvSpPr>
                <p:nvPr/>
              </p:nvSpPr>
              <p:spPr bwMode="auto">
                <a:xfrm>
                  <a:off x="1944" y="1996"/>
                  <a:ext cx="276" cy="12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8"/>
                    </a:cxn>
                    <a:cxn ang="0">
                      <a:pos x="64" y="68"/>
                    </a:cxn>
                    <a:cxn ang="0">
                      <a:pos x="88" y="80"/>
                    </a:cxn>
                    <a:cxn ang="0">
                      <a:pos x="112" y="96"/>
                    </a:cxn>
                    <a:cxn ang="0">
                      <a:pos x="136" y="180"/>
                    </a:cxn>
                    <a:cxn ang="0">
                      <a:pos x="152" y="216"/>
                    </a:cxn>
                    <a:cxn ang="0">
                      <a:pos x="156" y="292"/>
                    </a:cxn>
                    <a:cxn ang="0">
                      <a:pos x="200" y="392"/>
                    </a:cxn>
                    <a:cxn ang="0">
                      <a:pos x="216" y="428"/>
                    </a:cxn>
                    <a:cxn ang="0">
                      <a:pos x="232" y="508"/>
                    </a:cxn>
                    <a:cxn ang="0">
                      <a:pos x="244" y="532"/>
                    </a:cxn>
                    <a:cxn ang="0">
                      <a:pos x="252" y="556"/>
                    </a:cxn>
                    <a:cxn ang="0">
                      <a:pos x="272" y="692"/>
                    </a:cxn>
                    <a:cxn ang="0">
                      <a:pos x="260" y="792"/>
                    </a:cxn>
                    <a:cxn ang="0">
                      <a:pos x="244" y="828"/>
                    </a:cxn>
                    <a:cxn ang="0">
                      <a:pos x="236" y="880"/>
                    </a:cxn>
                    <a:cxn ang="0">
                      <a:pos x="228" y="936"/>
                    </a:cxn>
                    <a:cxn ang="0">
                      <a:pos x="196" y="968"/>
                    </a:cxn>
                    <a:cxn ang="0">
                      <a:pos x="152" y="1040"/>
                    </a:cxn>
                    <a:cxn ang="0">
                      <a:pos x="104" y="1068"/>
                    </a:cxn>
                    <a:cxn ang="0">
                      <a:pos x="92" y="1076"/>
                    </a:cxn>
                    <a:cxn ang="0">
                      <a:pos x="124" y="1148"/>
                    </a:cxn>
                    <a:cxn ang="0">
                      <a:pos x="108" y="1184"/>
                    </a:cxn>
                    <a:cxn ang="0">
                      <a:pos x="124" y="1268"/>
                    </a:cxn>
                  </a:cxnLst>
                  <a:rect l="0" t="0" r="r" b="b"/>
                  <a:pathLst>
                    <a:path w="276" h="1268">
                      <a:moveTo>
                        <a:pt x="0" y="0"/>
                      </a:moveTo>
                      <a:cubicBezTo>
                        <a:pt x="0" y="0"/>
                        <a:pt x="26" y="6"/>
                        <a:pt x="28" y="8"/>
                      </a:cubicBezTo>
                      <a:cubicBezTo>
                        <a:pt x="47" y="27"/>
                        <a:pt x="44" y="51"/>
                        <a:pt x="64" y="68"/>
                      </a:cubicBezTo>
                      <a:cubicBezTo>
                        <a:pt x="85" y="86"/>
                        <a:pt x="66" y="68"/>
                        <a:pt x="88" y="80"/>
                      </a:cubicBezTo>
                      <a:cubicBezTo>
                        <a:pt x="96" y="85"/>
                        <a:pt x="112" y="96"/>
                        <a:pt x="112" y="96"/>
                      </a:cubicBezTo>
                      <a:cubicBezTo>
                        <a:pt x="121" y="122"/>
                        <a:pt x="121" y="158"/>
                        <a:pt x="136" y="180"/>
                      </a:cubicBezTo>
                      <a:cubicBezTo>
                        <a:pt x="143" y="191"/>
                        <a:pt x="152" y="216"/>
                        <a:pt x="152" y="216"/>
                      </a:cubicBezTo>
                      <a:cubicBezTo>
                        <a:pt x="153" y="241"/>
                        <a:pt x="154" y="267"/>
                        <a:pt x="156" y="292"/>
                      </a:cubicBezTo>
                      <a:cubicBezTo>
                        <a:pt x="159" y="331"/>
                        <a:pt x="185" y="358"/>
                        <a:pt x="200" y="392"/>
                      </a:cubicBezTo>
                      <a:cubicBezTo>
                        <a:pt x="219" y="435"/>
                        <a:pt x="198" y="401"/>
                        <a:pt x="216" y="428"/>
                      </a:cubicBezTo>
                      <a:cubicBezTo>
                        <a:pt x="223" y="455"/>
                        <a:pt x="227" y="481"/>
                        <a:pt x="232" y="508"/>
                      </a:cubicBezTo>
                      <a:cubicBezTo>
                        <a:pt x="236" y="528"/>
                        <a:pt x="235" y="513"/>
                        <a:pt x="244" y="532"/>
                      </a:cubicBezTo>
                      <a:cubicBezTo>
                        <a:pt x="247" y="540"/>
                        <a:pt x="252" y="556"/>
                        <a:pt x="252" y="556"/>
                      </a:cubicBezTo>
                      <a:cubicBezTo>
                        <a:pt x="246" y="603"/>
                        <a:pt x="261" y="646"/>
                        <a:pt x="272" y="692"/>
                      </a:cubicBezTo>
                      <a:cubicBezTo>
                        <a:pt x="268" y="776"/>
                        <a:pt x="276" y="744"/>
                        <a:pt x="260" y="792"/>
                      </a:cubicBezTo>
                      <a:cubicBezTo>
                        <a:pt x="256" y="804"/>
                        <a:pt x="244" y="828"/>
                        <a:pt x="244" y="828"/>
                      </a:cubicBezTo>
                      <a:cubicBezTo>
                        <a:pt x="251" y="848"/>
                        <a:pt x="247" y="863"/>
                        <a:pt x="236" y="880"/>
                      </a:cubicBezTo>
                      <a:cubicBezTo>
                        <a:pt x="234" y="899"/>
                        <a:pt x="240" y="921"/>
                        <a:pt x="228" y="936"/>
                      </a:cubicBezTo>
                      <a:cubicBezTo>
                        <a:pt x="218" y="948"/>
                        <a:pt x="204" y="953"/>
                        <a:pt x="196" y="968"/>
                      </a:cubicBezTo>
                      <a:cubicBezTo>
                        <a:pt x="187" y="986"/>
                        <a:pt x="170" y="1028"/>
                        <a:pt x="152" y="1040"/>
                      </a:cubicBezTo>
                      <a:cubicBezTo>
                        <a:pt x="136" y="1051"/>
                        <a:pt x="121" y="1057"/>
                        <a:pt x="104" y="1068"/>
                      </a:cubicBezTo>
                      <a:cubicBezTo>
                        <a:pt x="100" y="1071"/>
                        <a:pt x="92" y="1076"/>
                        <a:pt x="92" y="1076"/>
                      </a:cubicBezTo>
                      <a:cubicBezTo>
                        <a:pt x="73" y="1104"/>
                        <a:pt x="115" y="1120"/>
                        <a:pt x="124" y="1148"/>
                      </a:cubicBezTo>
                      <a:cubicBezTo>
                        <a:pt x="114" y="1177"/>
                        <a:pt x="121" y="1165"/>
                        <a:pt x="108" y="1184"/>
                      </a:cubicBezTo>
                      <a:cubicBezTo>
                        <a:pt x="110" y="1216"/>
                        <a:pt x="102" y="1246"/>
                        <a:pt x="124" y="1268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A58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43" name="Freeform 26"/>
                <p:cNvSpPr>
                  <a:spLocks/>
                </p:cNvSpPr>
                <p:nvPr/>
              </p:nvSpPr>
              <p:spPr bwMode="auto">
                <a:xfrm>
                  <a:off x="1944" y="1998"/>
                  <a:ext cx="276" cy="12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8"/>
                    </a:cxn>
                    <a:cxn ang="0">
                      <a:pos x="64" y="68"/>
                    </a:cxn>
                    <a:cxn ang="0">
                      <a:pos x="88" y="80"/>
                    </a:cxn>
                    <a:cxn ang="0">
                      <a:pos x="112" y="96"/>
                    </a:cxn>
                    <a:cxn ang="0">
                      <a:pos x="136" y="180"/>
                    </a:cxn>
                    <a:cxn ang="0">
                      <a:pos x="152" y="216"/>
                    </a:cxn>
                    <a:cxn ang="0">
                      <a:pos x="156" y="292"/>
                    </a:cxn>
                    <a:cxn ang="0">
                      <a:pos x="200" y="392"/>
                    </a:cxn>
                    <a:cxn ang="0">
                      <a:pos x="216" y="428"/>
                    </a:cxn>
                    <a:cxn ang="0">
                      <a:pos x="232" y="508"/>
                    </a:cxn>
                    <a:cxn ang="0">
                      <a:pos x="244" y="532"/>
                    </a:cxn>
                    <a:cxn ang="0">
                      <a:pos x="252" y="556"/>
                    </a:cxn>
                    <a:cxn ang="0">
                      <a:pos x="272" y="692"/>
                    </a:cxn>
                    <a:cxn ang="0">
                      <a:pos x="260" y="792"/>
                    </a:cxn>
                    <a:cxn ang="0">
                      <a:pos x="244" y="828"/>
                    </a:cxn>
                    <a:cxn ang="0">
                      <a:pos x="236" y="880"/>
                    </a:cxn>
                    <a:cxn ang="0">
                      <a:pos x="228" y="936"/>
                    </a:cxn>
                    <a:cxn ang="0">
                      <a:pos x="196" y="968"/>
                    </a:cxn>
                    <a:cxn ang="0">
                      <a:pos x="152" y="1040"/>
                    </a:cxn>
                    <a:cxn ang="0">
                      <a:pos x="104" y="1068"/>
                    </a:cxn>
                    <a:cxn ang="0">
                      <a:pos x="92" y="1076"/>
                    </a:cxn>
                    <a:cxn ang="0">
                      <a:pos x="124" y="1148"/>
                    </a:cxn>
                    <a:cxn ang="0">
                      <a:pos x="108" y="1184"/>
                    </a:cxn>
                    <a:cxn ang="0">
                      <a:pos x="124" y="1268"/>
                    </a:cxn>
                  </a:cxnLst>
                  <a:rect l="0" t="0" r="r" b="b"/>
                  <a:pathLst>
                    <a:path w="276" h="1268">
                      <a:moveTo>
                        <a:pt x="0" y="0"/>
                      </a:moveTo>
                      <a:cubicBezTo>
                        <a:pt x="0" y="0"/>
                        <a:pt x="26" y="6"/>
                        <a:pt x="28" y="8"/>
                      </a:cubicBezTo>
                      <a:cubicBezTo>
                        <a:pt x="47" y="27"/>
                        <a:pt x="44" y="51"/>
                        <a:pt x="64" y="68"/>
                      </a:cubicBezTo>
                      <a:cubicBezTo>
                        <a:pt x="85" y="86"/>
                        <a:pt x="66" y="68"/>
                        <a:pt x="88" y="80"/>
                      </a:cubicBezTo>
                      <a:cubicBezTo>
                        <a:pt x="96" y="85"/>
                        <a:pt x="112" y="96"/>
                        <a:pt x="112" y="96"/>
                      </a:cubicBezTo>
                      <a:cubicBezTo>
                        <a:pt x="121" y="122"/>
                        <a:pt x="121" y="158"/>
                        <a:pt x="136" y="180"/>
                      </a:cubicBezTo>
                      <a:cubicBezTo>
                        <a:pt x="143" y="191"/>
                        <a:pt x="152" y="216"/>
                        <a:pt x="152" y="216"/>
                      </a:cubicBezTo>
                      <a:cubicBezTo>
                        <a:pt x="153" y="241"/>
                        <a:pt x="154" y="267"/>
                        <a:pt x="156" y="292"/>
                      </a:cubicBezTo>
                      <a:cubicBezTo>
                        <a:pt x="159" y="331"/>
                        <a:pt x="185" y="358"/>
                        <a:pt x="200" y="392"/>
                      </a:cubicBezTo>
                      <a:cubicBezTo>
                        <a:pt x="219" y="435"/>
                        <a:pt x="198" y="401"/>
                        <a:pt x="216" y="428"/>
                      </a:cubicBezTo>
                      <a:cubicBezTo>
                        <a:pt x="223" y="455"/>
                        <a:pt x="227" y="481"/>
                        <a:pt x="232" y="508"/>
                      </a:cubicBezTo>
                      <a:cubicBezTo>
                        <a:pt x="236" y="528"/>
                        <a:pt x="235" y="513"/>
                        <a:pt x="244" y="532"/>
                      </a:cubicBezTo>
                      <a:cubicBezTo>
                        <a:pt x="247" y="540"/>
                        <a:pt x="252" y="556"/>
                        <a:pt x="252" y="556"/>
                      </a:cubicBezTo>
                      <a:cubicBezTo>
                        <a:pt x="246" y="603"/>
                        <a:pt x="261" y="646"/>
                        <a:pt x="272" y="692"/>
                      </a:cubicBezTo>
                      <a:cubicBezTo>
                        <a:pt x="268" y="776"/>
                        <a:pt x="276" y="744"/>
                        <a:pt x="260" y="792"/>
                      </a:cubicBezTo>
                      <a:cubicBezTo>
                        <a:pt x="256" y="804"/>
                        <a:pt x="244" y="828"/>
                        <a:pt x="244" y="828"/>
                      </a:cubicBezTo>
                      <a:cubicBezTo>
                        <a:pt x="251" y="848"/>
                        <a:pt x="247" y="863"/>
                        <a:pt x="236" y="880"/>
                      </a:cubicBezTo>
                      <a:cubicBezTo>
                        <a:pt x="234" y="899"/>
                        <a:pt x="240" y="921"/>
                        <a:pt x="228" y="936"/>
                      </a:cubicBezTo>
                      <a:cubicBezTo>
                        <a:pt x="218" y="948"/>
                        <a:pt x="204" y="953"/>
                        <a:pt x="196" y="968"/>
                      </a:cubicBezTo>
                      <a:cubicBezTo>
                        <a:pt x="187" y="986"/>
                        <a:pt x="170" y="1028"/>
                        <a:pt x="152" y="1040"/>
                      </a:cubicBezTo>
                      <a:cubicBezTo>
                        <a:pt x="136" y="1051"/>
                        <a:pt x="121" y="1057"/>
                        <a:pt x="104" y="1068"/>
                      </a:cubicBezTo>
                      <a:cubicBezTo>
                        <a:pt x="100" y="1071"/>
                        <a:pt x="92" y="1076"/>
                        <a:pt x="92" y="1076"/>
                      </a:cubicBezTo>
                      <a:cubicBezTo>
                        <a:pt x="73" y="1104"/>
                        <a:pt x="115" y="1120"/>
                        <a:pt x="124" y="1148"/>
                      </a:cubicBezTo>
                      <a:cubicBezTo>
                        <a:pt x="114" y="1177"/>
                        <a:pt x="121" y="1165"/>
                        <a:pt x="108" y="1184"/>
                      </a:cubicBezTo>
                      <a:cubicBezTo>
                        <a:pt x="110" y="1216"/>
                        <a:pt x="102" y="1246"/>
                        <a:pt x="124" y="1268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CC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+mn-cs"/>
                  </a:endParaRPr>
                </a:p>
              </p:txBody>
            </p:sp>
          </p:grp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1984" y="2516"/>
                <a:ext cx="97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+mn-cs"/>
                  </a:rPr>
                  <a:t>Los Angeles Aqueduct</a:t>
                </a:r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3543300" y="5051425"/>
              <a:ext cx="1912938" cy="1571625"/>
              <a:chOff x="2400" y="3086"/>
              <a:chExt cx="1205" cy="990"/>
            </a:xfrm>
          </p:grpSpPr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2412" y="3384"/>
                <a:ext cx="1020" cy="692"/>
                <a:chOff x="2412" y="3384"/>
                <a:chExt cx="1020" cy="692"/>
              </a:xfrm>
            </p:grpSpPr>
            <p:grpSp>
              <p:nvGrpSpPr>
                <p:cNvPr id="11" name="Group 50"/>
                <p:cNvGrpSpPr>
                  <a:grpSpLocks/>
                </p:cNvGrpSpPr>
                <p:nvPr/>
              </p:nvGrpSpPr>
              <p:grpSpPr bwMode="auto">
                <a:xfrm>
                  <a:off x="2416" y="3384"/>
                  <a:ext cx="1016" cy="692"/>
                  <a:chOff x="6232" y="3196"/>
                  <a:chExt cx="1016" cy="692"/>
                </a:xfrm>
              </p:grpSpPr>
              <p:sp>
                <p:nvSpPr>
                  <p:cNvPr id="37" name="Freeform 51"/>
                  <p:cNvSpPr>
                    <a:spLocks/>
                  </p:cNvSpPr>
                  <p:nvPr/>
                </p:nvSpPr>
                <p:spPr bwMode="auto">
                  <a:xfrm>
                    <a:off x="6232" y="3196"/>
                    <a:ext cx="1016" cy="270"/>
                  </a:xfrm>
                  <a:custGeom>
                    <a:avLst/>
                    <a:gdLst/>
                    <a:ahLst/>
                    <a:cxnLst>
                      <a:cxn ang="0">
                        <a:pos x="1016" y="0"/>
                      </a:cxn>
                      <a:cxn ang="0">
                        <a:pos x="980" y="16"/>
                      </a:cxn>
                      <a:cxn ang="0">
                        <a:pos x="944" y="40"/>
                      </a:cxn>
                      <a:cxn ang="0">
                        <a:pos x="876" y="52"/>
                      </a:cxn>
                      <a:cxn ang="0">
                        <a:pos x="800" y="96"/>
                      </a:cxn>
                      <a:cxn ang="0">
                        <a:pos x="780" y="92"/>
                      </a:cxn>
                      <a:cxn ang="0">
                        <a:pos x="756" y="100"/>
                      </a:cxn>
                      <a:cxn ang="0">
                        <a:pos x="684" y="84"/>
                      </a:cxn>
                      <a:cxn ang="0">
                        <a:pos x="664" y="120"/>
                      </a:cxn>
                      <a:cxn ang="0">
                        <a:pos x="612" y="188"/>
                      </a:cxn>
                      <a:cxn ang="0">
                        <a:pos x="588" y="236"/>
                      </a:cxn>
                      <a:cxn ang="0">
                        <a:pos x="564" y="252"/>
                      </a:cxn>
                      <a:cxn ang="0">
                        <a:pos x="540" y="260"/>
                      </a:cxn>
                      <a:cxn ang="0">
                        <a:pos x="452" y="252"/>
                      </a:cxn>
                      <a:cxn ang="0">
                        <a:pos x="304" y="160"/>
                      </a:cxn>
                      <a:cxn ang="0">
                        <a:pos x="208" y="184"/>
                      </a:cxn>
                      <a:cxn ang="0">
                        <a:pos x="128" y="228"/>
                      </a:cxn>
                      <a:cxn ang="0">
                        <a:pos x="0" y="228"/>
                      </a:cxn>
                    </a:cxnLst>
                    <a:rect l="0" t="0" r="r" b="b"/>
                    <a:pathLst>
                      <a:path w="1016" h="270">
                        <a:moveTo>
                          <a:pt x="1016" y="0"/>
                        </a:moveTo>
                        <a:cubicBezTo>
                          <a:pt x="997" y="13"/>
                          <a:pt x="1009" y="6"/>
                          <a:pt x="980" y="16"/>
                        </a:cubicBezTo>
                        <a:cubicBezTo>
                          <a:pt x="980" y="16"/>
                          <a:pt x="950" y="36"/>
                          <a:pt x="944" y="40"/>
                        </a:cubicBezTo>
                        <a:cubicBezTo>
                          <a:pt x="928" y="51"/>
                          <a:pt x="890" y="51"/>
                          <a:pt x="876" y="52"/>
                        </a:cubicBezTo>
                        <a:cubicBezTo>
                          <a:pt x="849" y="70"/>
                          <a:pt x="832" y="88"/>
                          <a:pt x="800" y="96"/>
                        </a:cubicBezTo>
                        <a:cubicBezTo>
                          <a:pt x="793" y="95"/>
                          <a:pt x="787" y="91"/>
                          <a:pt x="780" y="92"/>
                        </a:cubicBezTo>
                        <a:cubicBezTo>
                          <a:pt x="772" y="93"/>
                          <a:pt x="756" y="100"/>
                          <a:pt x="756" y="100"/>
                        </a:cubicBezTo>
                        <a:cubicBezTo>
                          <a:pt x="732" y="96"/>
                          <a:pt x="708" y="90"/>
                          <a:pt x="684" y="84"/>
                        </a:cubicBezTo>
                        <a:cubicBezTo>
                          <a:pt x="666" y="112"/>
                          <a:pt x="671" y="99"/>
                          <a:pt x="664" y="120"/>
                        </a:cubicBezTo>
                        <a:cubicBezTo>
                          <a:pt x="658" y="171"/>
                          <a:pt x="663" y="179"/>
                          <a:pt x="612" y="188"/>
                        </a:cubicBezTo>
                        <a:cubicBezTo>
                          <a:pt x="602" y="203"/>
                          <a:pt x="602" y="224"/>
                          <a:pt x="588" y="236"/>
                        </a:cubicBezTo>
                        <a:cubicBezTo>
                          <a:pt x="581" y="242"/>
                          <a:pt x="573" y="249"/>
                          <a:pt x="564" y="252"/>
                        </a:cubicBezTo>
                        <a:cubicBezTo>
                          <a:pt x="556" y="255"/>
                          <a:pt x="540" y="260"/>
                          <a:pt x="540" y="260"/>
                        </a:cubicBezTo>
                        <a:cubicBezTo>
                          <a:pt x="511" y="258"/>
                          <a:pt x="475" y="270"/>
                          <a:pt x="452" y="252"/>
                        </a:cubicBezTo>
                        <a:cubicBezTo>
                          <a:pt x="403" y="214"/>
                          <a:pt x="364" y="180"/>
                          <a:pt x="304" y="160"/>
                        </a:cubicBezTo>
                        <a:cubicBezTo>
                          <a:pt x="268" y="164"/>
                          <a:pt x="243" y="179"/>
                          <a:pt x="208" y="184"/>
                        </a:cubicBezTo>
                        <a:cubicBezTo>
                          <a:pt x="182" y="202"/>
                          <a:pt x="159" y="222"/>
                          <a:pt x="128" y="228"/>
                        </a:cubicBezTo>
                        <a:cubicBezTo>
                          <a:pt x="5" y="224"/>
                          <a:pt x="52" y="228"/>
                          <a:pt x="0" y="228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rgbClr val="FFA58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38" name="Freeform 52"/>
                  <p:cNvSpPr>
                    <a:spLocks/>
                  </p:cNvSpPr>
                  <p:nvPr/>
                </p:nvSpPr>
                <p:spPr bwMode="auto">
                  <a:xfrm>
                    <a:off x="6320" y="3436"/>
                    <a:ext cx="104" cy="356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12" y="48"/>
                      </a:cxn>
                      <a:cxn ang="0">
                        <a:pos x="4" y="72"/>
                      </a:cxn>
                      <a:cxn ang="0">
                        <a:pos x="0" y="148"/>
                      </a:cxn>
                      <a:cxn ang="0">
                        <a:pos x="16" y="248"/>
                      </a:cxn>
                      <a:cxn ang="0">
                        <a:pos x="32" y="272"/>
                      </a:cxn>
                      <a:cxn ang="0">
                        <a:pos x="52" y="320"/>
                      </a:cxn>
                      <a:cxn ang="0">
                        <a:pos x="84" y="340"/>
                      </a:cxn>
                      <a:cxn ang="0">
                        <a:pos x="104" y="356"/>
                      </a:cxn>
                    </a:cxnLst>
                    <a:rect l="0" t="0" r="r" b="b"/>
                    <a:pathLst>
                      <a:path w="104" h="356">
                        <a:moveTo>
                          <a:pt x="40" y="0"/>
                        </a:moveTo>
                        <a:cubicBezTo>
                          <a:pt x="30" y="16"/>
                          <a:pt x="20" y="31"/>
                          <a:pt x="12" y="48"/>
                        </a:cubicBezTo>
                        <a:cubicBezTo>
                          <a:pt x="9" y="56"/>
                          <a:pt x="4" y="72"/>
                          <a:pt x="4" y="72"/>
                        </a:cubicBezTo>
                        <a:cubicBezTo>
                          <a:pt x="12" y="97"/>
                          <a:pt x="6" y="123"/>
                          <a:pt x="0" y="148"/>
                        </a:cubicBezTo>
                        <a:cubicBezTo>
                          <a:pt x="3" y="188"/>
                          <a:pt x="4" y="212"/>
                          <a:pt x="16" y="248"/>
                        </a:cubicBezTo>
                        <a:cubicBezTo>
                          <a:pt x="19" y="257"/>
                          <a:pt x="29" y="263"/>
                          <a:pt x="32" y="272"/>
                        </a:cubicBezTo>
                        <a:cubicBezTo>
                          <a:pt x="38" y="289"/>
                          <a:pt x="46" y="302"/>
                          <a:pt x="52" y="320"/>
                        </a:cubicBezTo>
                        <a:cubicBezTo>
                          <a:pt x="54" y="325"/>
                          <a:pt x="75" y="336"/>
                          <a:pt x="84" y="340"/>
                        </a:cubicBezTo>
                        <a:lnTo>
                          <a:pt x="104" y="356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rgbClr val="FFA58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39" name="Freeform 53"/>
                  <p:cNvSpPr>
                    <a:spLocks/>
                  </p:cNvSpPr>
                  <p:nvPr/>
                </p:nvSpPr>
                <p:spPr bwMode="auto">
                  <a:xfrm>
                    <a:off x="6292" y="3436"/>
                    <a:ext cx="92" cy="452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0" y="76"/>
                      </a:cxn>
                      <a:cxn ang="0">
                        <a:pos x="4" y="240"/>
                      </a:cxn>
                      <a:cxn ang="0">
                        <a:pos x="56" y="376"/>
                      </a:cxn>
                      <a:cxn ang="0">
                        <a:pos x="84" y="436"/>
                      </a:cxn>
                      <a:cxn ang="0">
                        <a:pos x="92" y="452"/>
                      </a:cxn>
                    </a:cxnLst>
                    <a:rect l="0" t="0" r="r" b="b"/>
                    <a:pathLst>
                      <a:path w="92" h="452">
                        <a:moveTo>
                          <a:pt x="60" y="0"/>
                        </a:moveTo>
                        <a:cubicBezTo>
                          <a:pt x="36" y="24"/>
                          <a:pt x="11" y="44"/>
                          <a:pt x="0" y="76"/>
                        </a:cubicBezTo>
                        <a:cubicBezTo>
                          <a:pt x="1" y="131"/>
                          <a:pt x="2" y="185"/>
                          <a:pt x="4" y="240"/>
                        </a:cubicBezTo>
                        <a:cubicBezTo>
                          <a:pt x="6" y="289"/>
                          <a:pt x="37" y="333"/>
                          <a:pt x="56" y="376"/>
                        </a:cubicBezTo>
                        <a:cubicBezTo>
                          <a:pt x="65" y="397"/>
                          <a:pt x="65" y="423"/>
                          <a:pt x="84" y="436"/>
                        </a:cubicBezTo>
                        <a:cubicBezTo>
                          <a:pt x="89" y="450"/>
                          <a:pt x="85" y="445"/>
                          <a:pt x="92" y="452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rgbClr val="FFA58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2" name="Group 54"/>
                <p:cNvGrpSpPr>
                  <a:grpSpLocks/>
                </p:cNvGrpSpPr>
                <p:nvPr/>
              </p:nvGrpSpPr>
              <p:grpSpPr bwMode="auto">
                <a:xfrm>
                  <a:off x="2412" y="3384"/>
                  <a:ext cx="1016" cy="692"/>
                  <a:chOff x="6232" y="3196"/>
                  <a:chExt cx="1016" cy="692"/>
                </a:xfrm>
              </p:grpSpPr>
              <p:sp>
                <p:nvSpPr>
                  <p:cNvPr id="34" name="Freeform 55"/>
                  <p:cNvSpPr>
                    <a:spLocks/>
                  </p:cNvSpPr>
                  <p:nvPr/>
                </p:nvSpPr>
                <p:spPr bwMode="auto">
                  <a:xfrm>
                    <a:off x="6232" y="3196"/>
                    <a:ext cx="1016" cy="270"/>
                  </a:xfrm>
                  <a:custGeom>
                    <a:avLst/>
                    <a:gdLst/>
                    <a:ahLst/>
                    <a:cxnLst>
                      <a:cxn ang="0">
                        <a:pos x="1016" y="0"/>
                      </a:cxn>
                      <a:cxn ang="0">
                        <a:pos x="980" y="16"/>
                      </a:cxn>
                      <a:cxn ang="0">
                        <a:pos x="944" y="40"/>
                      </a:cxn>
                      <a:cxn ang="0">
                        <a:pos x="876" y="52"/>
                      </a:cxn>
                      <a:cxn ang="0">
                        <a:pos x="800" y="96"/>
                      </a:cxn>
                      <a:cxn ang="0">
                        <a:pos x="780" y="92"/>
                      </a:cxn>
                      <a:cxn ang="0">
                        <a:pos x="756" y="100"/>
                      </a:cxn>
                      <a:cxn ang="0">
                        <a:pos x="684" y="84"/>
                      </a:cxn>
                      <a:cxn ang="0">
                        <a:pos x="664" y="120"/>
                      </a:cxn>
                      <a:cxn ang="0">
                        <a:pos x="612" y="188"/>
                      </a:cxn>
                      <a:cxn ang="0">
                        <a:pos x="588" y="236"/>
                      </a:cxn>
                      <a:cxn ang="0">
                        <a:pos x="564" y="252"/>
                      </a:cxn>
                      <a:cxn ang="0">
                        <a:pos x="540" y="260"/>
                      </a:cxn>
                      <a:cxn ang="0">
                        <a:pos x="452" y="252"/>
                      </a:cxn>
                      <a:cxn ang="0">
                        <a:pos x="304" y="160"/>
                      </a:cxn>
                      <a:cxn ang="0">
                        <a:pos x="208" y="184"/>
                      </a:cxn>
                      <a:cxn ang="0">
                        <a:pos x="128" y="228"/>
                      </a:cxn>
                      <a:cxn ang="0">
                        <a:pos x="0" y="228"/>
                      </a:cxn>
                    </a:cxnLst>
                    <a:rect l="0" t="0" r="r" b="b"/>
                    <a:pathLst>
                      <a:path w="1016" h="270">
                        <a:moveTo>
                          <a:pt x="1016" y="0"/>
                        </a:moveTo>
                        <a:cubicBezTo>
                          <a:pt x="997" y="13"/>
                          <a:pt x="1009" y="6"/>
                          <a:pt x="980" y="16"/>
                        </a:cubicBezTo>
                        <a:cubicBezTo>
                          <a:pt x="980" y="16"/>
                          <a:pt x="950" y="36"/>
                          <a:pt x="944" y="40"/>
                        </a:cubicBezTo>
                        <a:cubicBezTo>
                          <a:pt x="928" y="51"/>
                          <a:pt x="890" y="51"/>
                          <a:pt x="876" y="52"/>
                        </a:cubicBezTo>
                        <a:cubicBezTo>
                          <a:pt x="849" y="70"/>
                          <a:pt x="832" y="88"/>
                          <a:pt x="800" y="96"/>
                        </a:cubicBezTo>
                        <a:cubicBezTo>
                          <a:pt x="793" y="95"/>
                          <a:pt x="787" y="91"/>
                          <a:pt x="780" y="92"/>
                        </a:cubicBezTo>
                        <a:cubicBezTo>
                          <a:pt x="772" y="93"/>
                          <a:pt x="756" y="100"/>
                          <a:pt x="756" y="100"/>
                        </a:cubicBezTo>
                        <a:cubicBezTo>
                          <a:pt x="732" y="96"/>
                          <a:pt x="708" y="90"/>
                          <a:pt x="684" y="84"/>
                        </a:cubicBezTo>
                        <a:cubicBezTo>
                          <a:pt x="666" y="112"/>
                          <a:pt x="671" y="99"/>
                          <a:pt x="664" y="120"/>
                        </a:cubicBezTo>
                        <a:cubicBezTo>
                          <a:pt x="658" y="171"/>
                          <a:pt x="663" y="179"/>
                          <a:pt x="612" y="188"/>
                        </a:cubicBezTo>
                        <a:cubicBezTo>
                          <a:pt x="602" y="203"/>
                          <a:pt x="602" y="224"/>
                          <a:pt x="588" y="236"/>
                        </a:cubicBezTo>
                        <a:cubicBezTo>
                          <a:pt x="581" y="242"/>
                          <a:pt x="573" y="249"/>
                          <a:pt x="564" y="252"/>
                        </a:cubicBezTo>
                        <a:cubicBezTo>
                          <a:pt x="556" y="255"/>
                          <a:pt x="540" y="260"/>
                          <a:pt x="540" y="260"/>
                        </a:cubicBezTo>
                        <a:cubicBezTo>
                          <a:pt x="511" y="258"/>
                          <a:pt x="475" y="270"/>
                          <a:pt x="452" y="252"/>
                        </a:cubicBezTo>
                        <a:cubicBezTo>
                          <a:pt x="403" y="214"/>
                          <a:pt x="364" y="180"/>
                          <a:pt x="304" y="160"/>
                        </a:cubicBezTo>
                        <a:cubicBezTo>
                          <a:pt x="268" y="164"/>
                          <a:pt x="243" y="179"/>
                          <a:pt x="208" y="184"/>
                        </a:cubicBezTo>
                        <a:cubicBezTo>
                          <a:pt x="182" y="202"/>
                          <a:pt x="159" y="222"/>
                          <a:pt x="128" y="228"/>
                        </a:cubicBezTo>
                        <a:cubicBezTo>
                          <a:pt x="5" y="224"/>
                          <a:pt x="52" y="228"/>
                          <a:pt x="0" y="228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rgbClr val="CC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35" name="Freeform 56"/>
                  <p:cNvSpPr>
                    <a:spLocks/>
                  </p:cNvSpPr>
                  <p:nvPr/>
                </p:nvSpPr>
                <p:spPr bwMode="auto">
                  <a:xfrm>
                    <a:off x="6320" y="3436"/>
                    <a:ext cx="104" cy="356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12" y="48"/>
                      </a:cxn>
                      <a:cxn ang="0">
                        <a:pos x="4" y="72"/>
                      </a:cxn>
                      <a:cxn ang="0">
                        <a:pos x="0" y="148"/>
                      </a:cxn>
                      <a:cxn ang="0">
                        <a:pos x="16" y="248"/>
                      </a:cxn>
                      <a:cxn ang="0">
                        <a:pos x="32" y="272"/>
                      </a:cxn>
                      <a:cxn ang="0">
                        <a:pos x="52" y="320"/>
                      </a:cxn>
                      <a:cxn ang="0">
                        <a:pos x="84" y="340"/>
                      </a:cxn>
                      <a:cxn ang="0">
                        <a:pos x="104" y="356"/>
                      </a:cxn>
                    </a:cxnLst>
                    <a:rect l="0" t="0" r="r" b="b"/>
                    <a:pathLst>
                      <a:path w="104" h="356">
                        <a:moveTo>
                          <a:pt x="40" y="0"/>
                        </a:moveTo>
                        <a:cubicBezTo>
                          <a:pt x="30" y="16"/>
                          <a:pt x="20" y="31"/>
                          <a:pt x="12" y="48"/>
                        </a:cubicBezTo>
                        <a:cubicBezTo>
                          <a:pt x="9" y="56"/>
                          <a:pt x="4" y="72"/>
                          <a:pt x="4" y="72"/>
                        </a:cubicBezTo>
                        <a:cubicBezTo>
                          <a:pt x="12" y="97"/>
                          <a:pt x="6" y="123"/>
                          <a:pt x="0" y="148"/>
                        </a:cubicBezTo>
                        <a:cubicBezTo>
                          <a:pt x="3" y="188"/>
                          <a:pt x="4" y="212"/>
                          <a:pt x="16" y="248"/>
                        </a:cubicBezTo>
                        <a:cubicBezTo>
                          <a:pt x="19" y="257"/>
                          <a:pt x="29" y="263"/>
                          <a:pt x="32" y="272"/>
                        </a:cubicBezTo>
                        <a:cubicBezTo>
                          <a:pt x="38" y="289"/>
                          <a:pt x="46" y="302"/>
                          <a:pt x="52" y="320"/>
                        </a:cubicBezTo>
                        <a:cubicBezTo>
                          <a:pt x="54" y="325"/>
                          <a:pt x="75" y="336"/>
                          <a:pt x="84" y="340"/>
                        </a:cubicBezTo>
                        <a:lnTo>
                          <a:pt x="104" y="356"/>
                        </a:lnTo>
                      </a:path>
                    </a:pathLst>
                  </a:custGeom>
                  <a:noFill/>
                  <a:ln w="25400" cap="flat" cmpd="sng">
                    <a:solidFill>
                      <a:srgbClr val="CC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36" name="Freeform 57"/>
                  <p:cNvSpPr>
                    <a:spLocks/>
                  </p:cNvSpPr>
                  <p:nvPr/>
                </p:nvSpPr>
                <p:spPr bwMode="auto">
                  <a:xfrm>
                    <a:off x="6292" y="3436"/>
                    <a:ext cx="92" cy="452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0" y="76"/>
                      </a:cxn>
                      <a:cxn ang="0">
                        <a:pos x="4" y="240"/>
                      </a:cxn>
                      <a:cxn ang="0">
                        <a:pos x="56" y="376"/>
                      </a:cxn>
                      <a:cxn ang="0">
                        <a:pos x="84" y="436"/>
                      </a:cxn>
                      <a:cxn ang="0">
                        <a:pos x="92" y="452"/>
                      </a:cxn>
                    </a:cxnLst>
                    <a:rect l="0" t="0" r="r" b="b"/>
                    <a:pathLst>
                      <a:path w="92" h="452">
                        <a:moveTo>
                          <a:pt x="60" y="0"/>
                        </a:moveTo>
                        <a:cubicBezTo>
                          <a:pt x="36" y="24"/>
                          <a:pt x="11" y="44"/>
                          <a:pt x="0" y="76"/>
                        </a:cubicBezTo>
                        <a:cubicBezTo>
                          <a:pt x="1" y="131"/>
                          <a:pt x="2" y="185"/>
                          <a:pt x="4" y="240"/>
                        </a:cubicBezTo>
                        <a:cubicBezTo>
                          <a:pt x="6" y="289"/>
                          <a:pt x="37" y="333"/>
                          <a:pt x="56" y="376"/>
                        </a:cubicBezTo>
                        <a:cubicBezTo>
                          <a:pt x="65" y="397"/>
                          <a:pt x="65" y="423"/>
                          <a:pt x="84" y="436"/>
                        </a:cubicBezTo>
                        <a:cubicBezTo>
                          <a:pt x="89" y="450"/>
                          <a:pt x="85" y="445"/>
                          <a:pt x="92" y="452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rgbClr val="CC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Rectangle 58"/>
              <p:cNvSpPr>
                <a:spLocks noChangeArrowheads="1"/>
              </p:cNvSpPr>
              <p:nvPr/>
            </p:nvSpPr>
            <p:spPr bwMode="auto">
              <a:xfrm>
                <a:off x="2400" y="3086"/>
                <a:ext cx="1205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+mn-cs"/>
                  </a:rPr>
                  <a:t>Colorado River</a:t>
                </a:r>
                <a:r>
                  <a:rPr lang="en-US" sz="1600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+mn-cs"/>
                  </a:rPr>
                  <a:t> </a:t>
                </a:r>
                <a:r>
                  <a:rPr lang="en-US" sz="1800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+mn-cs"/>
                  </a:rPr>
                  <a:t>Aqueduct</a:t>
                </a:r>
              </a:p>
            </p:txBody>
          </p:sp>
        </p:grpSp>
        <p:grpSp>
          <p:nvGrpSpPr>
            <p:cNvPr id="17" name="Group 103"/>
            <p:cNvGrpSpPr>
              <a:grpSpLocks/>
            </p:cNvGrpSpPr>
            <p:nvPr/>
          </p:nvGrpSpPr>
          <p:grpSpPr bwMode="auto">
            <a:xfrm>
              <a:off x="228600" y="2255839"/>
              <a:ext cx="3441700" cy="3587751"/>
              <a:chOff x="312" y="1325"/>
              <a:chExt cx="2168" cy="2260"/>
            </a:xfrm>
          </p:grpSpPr>
          <p:grpSp>
            <p:nvGrpSpPr>
              <p:cNvPr id="24" name="Group 104"/>
              <p:cNvGrpSpPr>
                <a:grpSpLocks/>
              </p:cNvGrpSpPr>
              <p:nvPr/>
            </p:nvGrpSpPr>
            <p:grpSpPr bwMode="auto">
              <a:xfrm>
                <a:off x="312" y="1872"/>
                <a:ext cx="2136" cy="1668"/>
                <a:chOff x="312" y="1872"/>
                <a:chExt cx="2136" cy="1668"/>
              </a:xfrm>
            </p:grpSpPr>
            <p:grpSp>
              <p:nvGrpSpPr>
                <p:cNvPr id="30" name="Group 105"/>
                <p:cNvGrpSpPr>
                  <a:grpSpLocks/>
                </p:cNvGrpSpPr>
                <p:nvPr/>
              </p:nvGrpSpPr>
              <p:grpSpPr bwMode="auto">
                <a:xfrm>
                  <a:off x="816" y="1872"/>
                  <a:ext cx="1632" cy="1668"/>
                  <a:chOff x="876" y="1716"/>
                  <a:chExt cx="1632" cy="1668"/>
                </a:xfrm>
              </p:grpSpPr>
              <p:sp>
                <p:nvSpPr>
                  <p:cNvPr id="19" name="Freeform 106"/>
                  <p:cNvSpPr>
                    <a:spLocks/>
                  </p:cNvSpPr>
                  <p:nvPr/>
                </p:nvSpPr>
                <p:spPr bwMode="auto">
                  <a:xfrm>
                    <a:off x="1105" y="1928"/>
                    <a:ext cx="912" cy="11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4" y="24"/>
                      </a:cxn>
                      <a:cxn ang="0">
                        <a:pos x="80" y="60"/>
                      </a:cxn>
                      <a:cxn ang="0">
                        <a:pos x="124" y="120"/>
                      </a:cxn>
                      <a:cxn ang="0">
                        <a:pos x="146" y="163"/>
                      </a:cxn>
                      <a:cxn ang="0">
                        <a:pos x="152" y="208"/>
                      </a:cxn>
                      <a:cxn ang="0">
                        <a:pos x="164" y="252"/>
                      </a:cxn>
                      <a:cxn ang="0">
                        <a:pos x="220" y="328"/>
                      </a:cxn>
                      <a:cxn ang="0">
                        <a:pos x="252" y="372"/>
                      </a:cxn>
                      <a:cxn ang="0">
                        <a:pos x="272" y="392"/>
                      </a:cxn>
                      <a:cxn ang="0">
                        <a:pos x="316" y="412"/>
                      </a:cxn>
                      <a:cxn ang="0">
                        <a:pos x="348" y="468"/>
                      </a:cxn>
                      <a:cxn ang="0">
                        <a:pos x="384" y="488"/>
                      </a:cxn>
                      <a:cxn ang="0">
                        <a:pos x="420" y="552"/>
                      </a:cxn>
                      <a:cxn ang="0">
                        <a:pos x="480" y="584"/>
                      </a:cxn>
                      <a:cxn ang="0">
                        <a:pos x="484" y="608"/>
                      </a:cxn>
                      <a:cxn ang="0">
                        <a:pos x="480" y="640"/>
                      </a:cxn>
                      <a:cxn ang="0">
                        <a:pos x="488" y="664"/>
                      </a:cxn>
                      <a:cxn ang="0">
                        <a:pos x="524" y="736"/>
                      </a:cxn>
                      <a:cxn ang="0">
                        <a:pos x="548" y="756"/>
                      </a:cxn>
                      <a:cxn ang="0">
                        <a:pos x="580" y="832"/>
                      </a:cxn>
                      <a:cxn ang="0">
                        <a:pos x="608" y="852"/>
                      </a:cxn>
                      <a:cxn ang="0">
                        <a:pos x="616" y="912"/>
                      </a:cxn>
                      <a:cxn ang="0">
                        <a:pos x="695" y="931"/>
                      </a:cxn>
                      <a:cxn ang="0">
                        <a:pos x="746" y="928"/>
                      </a:cxn>
                      <a:cxn ang="0">
                        <a:pos x="752" y="949"/>
                      </a:cxn>
                      <a:cxn ang="0">
                        <a:pos x="713" y="961"/>
                      </a:cxn>
                      <a:cxn ang="0">
                        <a:pos x="704" y="1032"/>
                      </a:cxn>
                      <a:cxn ang="0">
                        <a:pos x="800" y="1036"/>
                      </a:cxn>
                      <a:cxn ang="0">
                        <a:pos x="852" y="1084"/>
                      </a:cxn>
                      <a:cxn ang="0">
                        <a:pos x="869" y="1075"/>
                      </a:cxn>
                      <a:cxn ang="0">
                        <a:pos x="892" y="1092"/>
                      </a:cxn>
                      <a:cxn ang="0">
                        <a:pos x="912" y="1128"/>
                      </a:cxn>
                    </a:cxnLst>
                    <a:rect l="0" t="0" r="r" b="b"/>
                    <a:pathLst>
                      <a:path w="912" h="1128">
                        <a:moveTo>
                          <a:pt x="0" y="0"/>
                        </a:moveTo>
                        <a:lnTo>
                          <a:pt x="44" y="24"/>
                        </a:lnTo>
                        <a:lnTo>
                          <a:pt x="80" y="60"/>
                        </a:lnTo>
                        <a:lnTo>
                          <a:pt x="124" y="120"/>
                        </a:lnTo>
                        <a:lnTo>
                          <a:pt x="146" y="163"/>
                        </a:lnTo>
                        <a:lnTo>
                          <a:pt x="152" y="208"/>
                        </a:lnTo>
                        <a:lnTo>
                          <a:pt x="164" y="252"/>
                        </a:lnTo>
                        <a:lnTo>
                          <a:pt x="220" y="328"/>
                        </a:lnTo>
                        <a:lnTo>
                          <a:pt x="252" y="372"/>
                        </a:lnTo>
                        <a:lnTo>
                          <a:pt x="272" y="392"/>
                        </a:lnTo>
                        <a:lnTo>
                          <a:pt x="316" y="412"/>
                        </a:lnTo>
                        <a:lnTo>
                          <a:pt x="348" y="468"/>
                        </a:lnTo>
                        <a:lnTo>
                          <a:pt x="384" y="488"/>
                        </a:lnTo>
                        <a:lnTo>
                          <a:pt x="420" y="552"/>
                        </a:lnTo>
                        <a:lnTo>
                          <a:pt x="480" y="584"/>
                        </a:lnTo>
                        <a:lnTo>
                          <a:pt x="484" y="608"/>
                        </a:lnTo>
                        <a:lnTo>
                          <a:pt x="480" y="640"/>
                        </a:lnTo>
                        <a:lnTo>
                          <a:pt x="488" y="664"/>
                        </a:lnTo>
                        <a:lnTo>
                          <a:pt x="524" y="736"/>
                        </a:lnTo>
                        <a:lnTo>
                          <a:pt x="548" y="756"/>
                        </a:lnTo>
                        <a:lnTo>
                          <a:pt x="580" y="832"/>
                        </a:lnTo>
                        <a:lnTo>
                          <a:pt x="608" y="852"/>
                        </a:lnTo>
                        <a:lnTo>
                          <a:pt x="616" y="912"/>
                        </a:lnTo>
                        <a:lnTo>
                          <a:pt x="695" y="931"/>
                        </a:lnTo>
                        <a:lnTo>
                          <a:pt x="746" y="928"/>
                        </a:lnTo>
                        <a:lnTo>
                          <a:pt x="752" y="949"/>
                        </a:lnTo>
                        <a:lnTo>
                          <a:pt x="713" y="961"/>
                        </a:lnTo>
                        <a:lnTo>
                          <a:pt x="704" y="1032"/>
                        </a:lnTo>
                        <a:lnTo>
                          <a:pt x="800" y="1036"/>
                        </a:lnTo>
                        <a:lnTo>
                          <a:pt x="852" y="1084"/>
                        </a:lnTo>
                        <a:lnTo>
                          <a:pt x="869" y="1075"/>
                        </a:lnTo>
                        <a:lnTo>
                          <a:pt x="892" y="1092"/>
                        </a:lnTo>
                        <a:lnTo>
                          <a:pt x="912" y="1128"/>
                        </a:lnTo>
                      </a:path>
                    </a:pathLst>
                  </a:custGeom>
                  <a:noFill/>
                  <a:ln w="63500" cmpd="sng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20" name="Freeform 107"/>
                  <p:cNvSpPr>
                    <a:spLocks/>
                  </p:cNvSpPr>
                  <p:nvPr/>
                </p:nvSpPr>
                <p:spPr bwMode="auto">
                  <a:xfrm>
                    <a:off x="876" y="1716"/>
                    <a:ext cx="195" cy="5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64" y="32"/>
                      </a:cxn>
                      <a:cxn ang="0">
                        <a:pos x="112" y="4"/>
                      </a:cxn>
                      <a:cxn ang="0">
                        <a:pos x="144" y="0"/>
                      </a:cxn>
                      <a:cxn ang="0">
                        <a:pos x="195" y="3"/>
                      </a:cxn>
                    </a:cxnLst>
                    <a:rect l="0" t="0" r="r" b="b"/>
                    <a:pathLst>
                      <a:path w="195" h="57">
                        <a:moveTo>
                          <a:pt x="0" y="57"/>
                        </a:moveTo>
                        <a:lnTo>
                          <a:pt x="64" y="32"/>
                        </a:lnTo>
                        <a:lnTo>
                          <a:pt x="112" y="4"/>
                        </a:lnTo>
                        <a:lnTo>
                          <a:pt x="144" y="0"/>
                        </a:lnTo>
                        <a:lnTo>
                          <a:pt x="195" y="3"/>
                        </a:lnTo>
                      </a:path>
                    </a:pathLst>
                  </a:custGeom>
                  <a:noFill/>
                  <a:ln w="63500" cmpd="sng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21" name="Freeform 108"/>
                  <p:cNvSpPr>
                    <a:spLocks/>
                  </p:cNvSpPr>
                  <p:nvPr/>
                </p:nvSpPr>
                <p:spPr bwMode="auto">
                  <a:xfrm>
                    <a:off x="990" y="1890"/>
                    <a:ext cx="126" cy="186"/>
                  </a:xfrm>
                  <a:custGeom>
                    <a:avLst/>
                    <a:gdLst/>
                    <a:ahLst/>
                    <a:cxnLst>
                      <a:cxn ang="0">
                        <a:pos x="126" y="0"/>
                      </a:cxn>
                      <a:cxn ang="0">
                        <a:pos x="87" y="18"/>
                      </a:cxn>
                      <a:cxn ang="0">
                        <a:pos x="117" y="39"/>
                      </a:cxn>
                      <a:cxn ang="0">
                        <a:pos x="81" y="45"/>
                      </a:cxn>
                      <a:cxn ang="0">
                        <a:pos x="66" y="99"/>
                      </a:cxn>
                      <a:cxn ang="0">
                        <a:pos x="42" y="87"/>
                      </a:cxn>
                      <a:cxn ang="0">
                        <a:pos x="15" y="96"/>
                      </a:cxn>
                      <a:cxn ang="0">
                        <a:pos x="0" y="123"/>
                      </a:cxn>
                      <a:cxn ang="0">
                        <a:pos x="6" y="147"/>
                      </a:cxn>
                      <a:cxn ang="0">
                        <a:pos x="33" y="186"/>
                      </a:cxn>
                    </a:cxnLst>
                    <a:rect l="0" t="0" r="r" b="b"/>
                    <a:pathLst>
                      <a:path w="126" h="186">
                        <a:moveTo>
                          <a:pt x="126" y="0"/>
                        </a:moveTo>
                        <a:lnTo>
                          <a:pt x="87" y="18"/>
                        </a:lnTo>
                        <a:lnTo>
                          <a:pt x="117" y="39"/>
                        </a:lnTo>
                        <a:lnTo>
                          <a:pt x="81" y="45"/>
                        </a:lnTo>
                        <a:lnTo>
                          <a:pt x="66" y="99"/>
                        </a:lnTo>
                        <a:lnTo>
                          <a:pt x="42" y="87"/>
                        </a:lnTo>
                        <a:lnTo>
                          <a:pt x="15" y="96"/>
                        </a:lnTo>
                        <a:lnTo>
                          <a:pt x="0" y="123"/>
                        </a:lnTo>
                        <a:lnTo>
                          <a:pt x="6" y="147"/>
                        </a:lnTo>
                        <a:lnTo>
                          <a:pt x="33" y="186"/>
                        </a:lnTo>
                      </a:path>
                    </a:pathLst>
                  </a:custGeom>
                  <a:noFill/>
                  <a:ln w="6350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22" name="Freeform 109"/>
                  <p:cNvSpPr>
                    <a:spLocks/>
                  </p:cNvSpPr>
                  <p:nvPr/>
                </p:nvSpPr>
                <p:spPr bwMode="auto">
                  <a:xfrm>
                    <a:off x="1386" y="2661"/>
                    <a:ext cx="240" cy="387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219" y="42"/>
                      </a:cxn>
                      <a:cxn ang="0">
                        <a:pos x="204" y="57"/>
                      </a:cxn>
                      <a:cxn ang="0">
                        <a:pos x="174" y="57"/>
                      </a:cxn>
                      <a:cxn ang="0">
                        <a:pos x="147" y="36"/>
                      </a:cxn>
                      <a:cxn ang="0">
                        <a:pos x="126" y="42"/>
                      </a:cxn>
                      <a:cxn ang="0">
                        <a:pos x="105" y="63"/>
                      </a:cxn>
                      <a:cxn ang="0">
                        <a:pos x="87" y="87"/>
                      </a:cxn>
                      <a:cxn ang="0">
                        <a:pos x="87" y="114"/>
                      </a:cxn>
                      <a:cxn ang="0">
                        <a:pos x="66" y="123"/>
                      </a:cxn>
                      <a:cxn ang="0">
                        <a:pos x="54" y="138"/>
                      </a:cxn>
                      <a:cxn ang="0">
                        <a:pos x="39" y="159"/>
                      </a:cxn>
                      <a:cxn ang="0">
                        <a:pos x="15" y="162"/>
                      </a:cxn>
                      <a:cxn ang="0">
                        <a:pos x="3" y="192"/>
                      </a:cxn>
                      <a:cxn ang="0">
                        <a:pos x="24" y="219"/>
                      </a:cxn>
                      <a:cxn ang="0">
                        <a:pos x="18" y="237"/>
                      </a:cxn>
                      <a:cxn ang="0">
                        <a:pos x="42" y="249"/>
                      </a:cxn>
                      <a:cxn ang="0">
                        <a:pos x="45" y="279"/>
                      </a:cxn>
                      <a:cxn ang="0">
                        <a:pos x="60" y="291"/>
                      </a:cxn>
                      <a:cxn ang="0">
                        <a:pos x="69" y="312"/>
                      </a:cxn>
                      <a:cxn ang="0">
                        <a:pos x="63" y="333"/>
                      </a:cxn>
                      <a:cxn ang="0">
                        <a:pos x="60" y="351"/>
                      </a:cxn>
                      <a:cxn ang="0">
                        <a:pos x="33" y="387"/>
                      </a:cxn>
                    </a:cxnLst>
                    <a:rect l="0" t="0" r="r" b="b"/>
                    <a:pathLst>
                      <a:path w="240" h="387">
                        <a:moveTo>
                          <a:pt x="240" y="0"/>
                        </a:moveTo>
                        <a:lnTo>
                          <a:pt x="219" y="42"/>
                        </a:lnTo>
                        <a:lnTo>
                          <a:pt x="204" y="57"/>
                        </a:lnTo>
                        <a:lnTo>
                          <a:pt x="174" y="57"/>
                        </a:lnTo>
                        <a:lnTo>
                          <a:pt x="147" y="36"/>
                        </a:lnTo>
                        <a:lnTo>
                          <a:pt x="126" y="42"/>
                        </a:lnTo>
                        <a:lnTo>
                          <a:pt x="105" y="63"/>
                        </a:lnTo>
                        <a:lnTo>
                          <a:pt x="87" y="87"/>
                        </a:lnTo>
                        <a:lnTo>
                          <a:pt x="87" y="114"/>
                        </a:lnTo>
                        <a:lnTo>
                          <a:pt x="66" y="123"/>
                        </a:lnTo>
                        <a:lnTo>
                          <a:pt x="54" y="138"/>
                        </a:lnTo>
                        <a:lnTo>
                          <a:pt x="39" y="159"/>
                        </a:lnTo>
                        <a:lnTo>
                          <a:pt x="15" y="162"/>
                        </a:lnTo>
                        <a:cubicBezTo>
                          <a:pt x="0" y="181"/>
                          <a:pt x="3" y="171"/>
                          <a:pt x="3" y="192"/>
                        </a:cubicBezTo>
                        <a:lnTo>
                          <a:pt x="24" y="219"/>
                        </a:lnTo>
                        <a:lnTo>
                          <a:pt x="18" y="237"/>
                        </a:lnTo>
                        <a:lnTo>
                          <a:pt x="42" y="249"/>
                        </a:lnTo>
                        <a:lnTo>
                          <a:pt x="45" y="279"/>
                        </a:lnTo>
                        <a:lnTo>
                          <a:pt x="60" y="291"/>
                        </a:lnTo>
                        <a:lnTo>
                          <a:pt x="69" y="312"/>
                        </a:lnTo>
                        <a:lnTo>
                          <a:pt x="63" y="333"/>
                        </a:lnTo>
                        <a:lnTo>
                          <a:pt x="60" y="351"/>
                        </a:lnTo>
                        <a:lnTo>
                          <a:pt x="33" y="387"/>
                        </a:lnTo>
                      </a:path>
                    </a:pathLst>
                  </a:custGeom>
                  <a:noFill/>
                  <a:ln w="6350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23" name="Freeform 110"/>
                  <p:cNvSpPr>
                    <a:spLocks/>
                  </p:cNvSpPr>
                  <p:nvPr/>
                </p:nvSpPr>
                <p:spPr bwMode="auto">
                  <a:xfrm>
                    <a:off x="1989" y="3051"/>
                    <a:ext cx="516" cy="306"/>
                  </a:xfrm>
                  <a:custGeom>
                    <a:avLst/>
                    <a:gdLst/>
                    <a:ahLst/>
                    <a:cxnLst>
                      <a:cxn ang="0">
                        <a:pos x="42" y="99"/>
                      </a:cxn>
                      <a:cxn ang="0">
                        <a:pos x="12" y="81"/>
                      </a:cxn>
                      <a:cxn ang="0">
                        <a:pos x="3" y="57"/>
                      </a:cxn>
                      <a:cxn ang="0">
                        <a:pos x="0" y="39"/>
                      </a:cxn>
                      <a:cxn ang="0">
                        <a:pos x="18" y="21"/>
                      </a:cxn>
                      <a:cxn ang="0">
                        <a:pos x="33" y="9"/>
                      </a:cxn>
                      <a:cxn ang="0">
                        <a:pos x="57" y="0"/>
                      </a:cxn>
                      <a:cxn ang="0">
                        <a:pos x="75" y="12"/>
                      </a:cxn>
                      <a:cxn ang="0">
                        <a:pos x="96" y="27"/>
                      </a:cxn>
                      <a:cxn ang="0">
                        <a:pos x="120" y="39"/>
                      </a:cxn>
                      <a:cxn ang="0">
                        <a:pos x="150" y="63"/>
                      </a:cxn>
                      <a:cxn ang="0">
                        <a:pos x="192" y="81"/>
                      </a:cxn>
                      <a:cxn ang="0">
                        <a:pos x="222" y="111"/>
                      </a:cxn>
                      <a:cxn ang="0">
                        <a:pos x="291" y="111"/>
                      </a:cxn>
                      <a:cxn ang="0">
                        <a:pos x="306" y="129"/>
                      </a:cxn>
                      <a:cxn ang="0">
                        <a:pos x="441" y="129"/>
                      </a:cxn>
                      <a:cxn ang="0">
                        <a:pos x="468" y="144"/>
                      </a:cxn>
                      <a:cxn ang="0">
                        <a:pos x="486" y="168"/>
                      </a:cxn>
                      <a:cxn ang="0">
                        <a:pos x="516" y="183"/>
                      </a:cxn>
                      <a:cxn ang="0">
                        <a:pos x="495" y="195"/>
                      </a:cxn>
                      <a:cxn ang="0">
                        <a:pos x="489" y="213"/>
                      </a:cxn>
                      <a:cxn ang="0">
                        <a:pos x="492" y="255"/>
                      </a:cxn>
                      <a:cxn ang="0">
                        <a:pos x="501" y="279"/>
                      </a:cxn>
                      <a:cxn ang="0">
                        <a:pos x="504" y="306"/>
                      </a:cxn>
                    </a:cxnLst>
                    <a:rect l="0" t="0" r="r" b="b"/>
                    <a:pathLst>
                      <a:path w="516" h="306">
                        <a:moveTo>
                          <a:pt x="42" y="99"/>
                        </a:moveTo>
                        <a:lnTo>
                          <a:pt x="12" y="81"/>
                        </a:lnTo>
                        <a:lnTo>
                          <a:pt x="3" y="57"/>
                        </a:lnTo>
                        <a:lnTo>
                          <a:pt x="0" y="39"/>
                        </a:lnTo>
                        <a:lnTo>
                          <a:pt x="18" y="21"/>
                        </a:lnTo>
                        <a:lnTo>
                          <a:pt x="33" y="9"/>
                        </a:lnTo>
                        <a:lnTo>
                          <a:pt x="57" y="0"/>
                        </a:lnTo>
                        <a:lnTo>
                          <a:pt x="75" y="12"/>
                        </a:lnTo>
                        <a:lnTo>
                          <a:pt x="96" y="27"/>
                        </a:lnTo>
                        <a:lnTo>
                          <a:pt x="120" y="39"/>
                        </a:lnTo>
                        <a:lnTo>
                          <a:pt x="150" y="63"/>
                        </a:lnTo>
                        <a:lnTo>
                          <a:pt x="192" y="81"/>
                        </a:lnTo>
                        <a:lnTo>
                          <a:pt x="222" y="111"/>
                        </a:lnTo>
                        <a:lnTo>
                          <a:pt x="291" y="111"/>
                        </a:lnTo>
                        <a:lnTo>
                          <a:pt x="306" y="129"/>
                        </a:lnTo>
                        <a:lnTo>
                          <a:pt x="441" y="129"/>
                        </a:lnTo>
                        <a:lnTo>
                          <a:pt x="468" y="144"/>
                        </a:lnTo>
                        <a:lnTo>
                          <a:pt x="486" y="168"/>
                        </a:lnTo>
                        <a:lnTo>
                          <a:pt x="516" y="183"/>
                        </a:lnTo>
                        <a:lnTo>
                          <a:pt x="495" y="195"/>
                        </a:lnTo>
                        <a:lnTo>
                          <a:pt x="489" y="213"/>
                        </a:lnTo>
                        <a:lnTo>
                          <a:pt x="492" y="255"/>
                        </a:lnTo>
                        <a:lnTo>
                          <a:pt x="501" y="279"/>
                        </a:lnTo>
                        <a:lnTo>
                          <a:pt x="504" y="306"/>
                        </a:lnTo>
                      </a:path>
                    </a:pathLst>
                  </a:custGeom>
                  <a:noFill/>
                  <a:ln w="6350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l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endParaRPr>
                  </a:p>
                </p:txBody>
              </p:sp>
              <p:grpSp>
                <p:nvGrpSpPr>
                  <p:cNvPr id="32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876" y="1716"/>
                    <a:ext cx="1632" cy="1668"/>
                    <a:chOff x="876" y="1716"/>
                    <a:chExt cx="1632" cy="1668"/>
                  </a:xfrm>
                </p:grpSpPr>
                <p:sp>
                  <p:nvSpPr>
                    <p:cNvPr id="25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1105" y="1928"/>
                      <a:ext cx="912" cy="11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4" y="24"/>
                        </a:cxn>
                        <a:cxn ang="0">
                          <a:pos x="80" y="60"/>
                        </a:cxn>
                        <a:cxn ang="0">
                          <a:pos x="124" y="120"/>
                        </a:cxn>
                        <a:cxn ang="0">
                          <a:pos x="146" y="163"/>
                        </a:cxn>
                        <a:cxn ang="0">
                          <a:pos x="152" y="208"/>
                        </a:cxn>
                        <a:cxn ang="0">
                          <a:pos x="164" y="252"/>
                        </a:cxn>
                        <a:cxn ang="0">
                          <a:pos x="220" y="328"/>
                        </a:cxn>
                        <a:cxn ang="0">
                          <a:pos x="252" y="372"/>
                        </a:cxn>
                        <a:cxn ang="0">
                          <a:pos x="272" y="392"/>
                        </a:cxn>
                        <a:cxn ang="0">
                          <a:pos x="316" y="412"/>
                        </a:cxn>
                        <a:cxn ang="0">
                          <a:pos x="348" y="468"/>
                        </a:cxn>
                        <a:cxn ang="0">
                          <a:pos x="384" y="488"/>
                        </a:cxn>
                        <a:cxn ang="0">
                          <a:pos x="420" y="552"/>
                        </a:cxn>
                        <a:cxn ang="0">
                          <a:pos x="480" y="584"/>
                        </a:cxn>
                        <a:cxn ang="0">
                          <a:pos x="484" y="608"/>
                        </a:cxn>
                        <a:cxn ang="0">
                          <a:pos x="480" y="640"/>
                        </a:cxn>
                        <a:cxn ang="0">
                          <a:pos x="488" y="664"/>
                        </a:cxn>
                        <a:cxn ang="0">
                          <a:pos x="524" y="736"/>
                        </a:cxn>
                        <a:cxn ang="0">
                          <a:pos x="548" y="756"/>
                        </a:cxn>
                        <a:cxn ang="0">
                          <a:pos x="580" y="832"/>
                        </a:cxn>
                        <a:cxn ang="0">
                          <a:pos x="608" y="852"/>
                        </a:cxn>
                        <a:cxn ang="0">
                          <a:pos x="616" y="912"/>
                        </a:cxn>
                        <a:cxn ang="0">
                          <a:pos x="695" y="931"/>
                        </a:cxn>
                        <a:cxn ang="0">
                          <a:pos x="746" y="928"/>
                        </a:cxn>
                        <a:cxn ang="0">
                          <a:pos x="752" y="949"/>
                        </a:cxn>
                        <a:cxn ang="0">
                          <a:pos x="713" y="961"/>
                        </a:cxn>
                        <a:cxn ang="0">
                          <a:pos x="704" y="1032"/>
                        </a:cxn>
                        <a:cxn ang="0">
                          <a:pos x="800" y="1036"/>
                        </a:cxn>
                        <a:cxn ang="0">
                          <a:pos x="852" y="1084"/>
                        </a:cxn>
                        <a:cxn ang="0">
                          <a:pos x="869" y="1075"/>
                        </a:cxn>
                        <a:cxn ang="0">
                          <a:pos x="892" y="1092"/>
                        </a:cxn>
                        <a:cxn ang="0">
                          <a:pos x="912" y="1128"/>
                        </a:cxn>
                      </a:cxnLst>
                      <a:rect l="0" t="0" r="r" b="b"/>
                      <a:pathLst>
                        <a:path w="912" h="1128">
                          <a:moveTo>
                            <a:pt x="0" y="0"/>
                          </a:moveTo>
                          <a:lnTo>
                            <a:pt x="44" y="24"/>
                          </a:lnTo>
                          <a:lnTo>
                            <a:pt x="80" y="60"/>
                          </a:lnTo>
                          <a:lnTo>
                            <a:pt x="124" y="120"/>
                          </a:lnTo>
                          <a:lnTo>
                            <a:pt x="146" y="163"/>
                          </a:lnTo>
                          <a:lnTo>
                            <a:pt x="152" y="208"/>
                          </a:lnTo>
                          <a:lnTo>
                            <a:pt x="164" y="252"/>
                          </a:lnTo>
                          <a:lnTo>
                            <a:pt x="220" y="328"/>
                          </a:lnTo>
                          <a:lnTo>
                            <a:pt x="252" y="372"/>
                          </a:lnTo>
                          <a:lnTo>
                            <a:pt x="272" y="392"/>
                          </a:lnTo>
                          <a:lnTo>
                            <a:pt x="316" y="412"/>
                          </a:lnTo>
                          <a:lnTo>
                            <a:pt x="348" y="468"/>
                          </a:lnTo>
                          <a:lnTo>
                            <a:pt x="384" y="488"/>
                          </a:lnTo>
                          <a:lnTo>
                            <a:pt x="420" y="552"/>
                          </a:lnTo>
                          <a:lnTo>
                            <a:pt x="480" y="584"/>
                          </a:lnTo>
                          <a:lnTo>
                            <a:pt x="484" y="608"/>
                          </a:lnTo>
                          <a:lnTo>
                            <a:pt x="480" y="640"/>
                          </a:lnTo>
                          <a:lnTo>
                            <a:pt x="488" y="664"/>
                          </a:lnTo>
                          <a:lnTo>
                            <a:pt x="524" y="736"/>
                          </a:lnTo>
                          <a:lnTo>
                            <a:pt x="548" y="756"/>
                          </a:lnTo>
                          <a:lnTo>
                            <a:pt x="580" y="832"/>
                          </a:lnTo>
                          <a:lnTo>
                            <a:pt x="608" y="852"/>
                          </a:lnTo>
                          <a:lnTo>
                            <a:pt x="616" y="912"/>
                          </a:lnTo>
                          <a:lnTo>
                            <a:pt x="695" y="931"/>
                          </a:lnTo>
                          <a:lnTo>
                            <a:pt x="746" y="928"/>
                          </a:lnTo>
                          <a:lnTo>
                            <a:pt x="752" y="949"/>
                          </a:lnTo>
                          <a:lnTo>
                            <a:pt x="713" y="961"/>
                          </a:lnTo>
                          <a:lnTo>
                            <a:pt x="704" y="1032"/>
                          </a:lnTo>
                          <a:lnTo>
                            <a:pt x="800" y="1036"/>
                          </a:lnTo>
                          <a:lnTo>
                            <a:pt x="852" y="1084"/>
                          </a:lnTo>
                          <a:lnTo>
                            <a:pt x="869" y="1075"/>
                          </a:lnTo>
                          <a:lnTo>
                            <a:pt x="892" y="1092"/>
                          </a:lnTo>
                          <a:lnTo>
                            <a:pt x="912" y="1128"/>
                          </a:lnTo>
                        </a:path>
                      </a:pathLst>
                    </a:custGeom>
                    <a:noFill/>
                    <a:ln w="25400" cmpd="sng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+mn-cs"/>
                      </a:endParaRPr>
                    </a:p>
                  </p:txBody>
                </p:sp>
                <p:sp>
                  <p:nvSpPr>
                    <p:cNvPr id="26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876" y="1716"/>
                      <a:ext cx="195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7"/>
                        </a:cxn>
                        <a:cxn ang="0">
                          <a:pos x="64" y="32"/>
                        </a:cxn>
                        <a:cxn ang="0">
                          <a:pos x="112" y="4"/>
                        </a:cxn>
                        <a:cxn ang="0">
                          <a:pos x="144" y="0"/>
                        </a:cxn>
                        <a:cxn ang="0">
                          <a:pos x="195" y="3"/>
                        </a:cxn>
                      </a:cxnLst>
                      <a:rect l="0" t="0" r="r" b="b"/>
                      <a:pathLst>
                        <a:path w="195" h="57">
                          <a:moveTo>
                            <a:pt x="0" y="57"/>
                          </a:moveTo>
                          <a:lnTo>
                            <a:pt x="64" y="32"/>
                          </a:lnTo>
                          <a:lnTo>
                            <a:pt x="112" y="4"/>
                          </a:lnTo>
                          <a:lnTo>
                            <a:pt x="144" y="0"/>
                          </a:lnTo>
                          <a:lnTo>
                            <a:pt x="195" y="3"/>
                          </a:lnTo>
                        </a:path>
                      </a:pathLst>
                    </a:custGeom>
                    <a:noFill/>
                    <a:ln w="25400" cmpd="sng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+mn-cs"/>
                      </a:endParaRPr>
                    </a:p>
                  </p:txBody>
                </p:sp>
                <p:sp>
                  <p:nvSpPr>
                    <p:cNvPr id="27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990" y="1890"/>
                      <a:ext cx="126" cy="186"/>
                    </a:xfrm>
                    <a:custGeom>
                      <a:avLst/>
                      <a:gdLst/>
                      <a:ahLst/>
                      <a:cxnLst>
                        <a:cxn ang="0">
                          <a:pos x="126" y="0"/>
                        </a:cxn>
                        <a:cxn ang="0">
                          <a:pos x="87" y="18"/>
                        </a:cxn>
                        <a:cxn ang="0">
                          <a:pos x="117" y="39"/>
                        </a:cxn>
                        <a:cxn ang="0">
                          <a:pos x="81" y="45"/>
                        </a:cxn>
                        <a:cxn ang="0">
                          <a:pos x="66" y="99"/>
                        </a:cxn>
                        <a:cxn ang="0">
                          <a:pos x="42" y="87"/>
                        </a:cxn>
                        <a:cxn ang="0">
                          <a:pos x="15" y="96"/>
                        </a:cxn>
                        <a:cxn ang="0">
                          <a:pos x="0" y="123"/>
                        </a:cxn>
                        <a:cxn ang="0">
                          <a:pos x="6" y="147"/>
                        </a:cxn>
                        <a:cxn ang="0">
                          <a:pos x="33" y="186"/>
                        </a:cxn>
                      </a:cxnLst>
                      <a:rect l="0" t="0" r="r" b="b"/>
                      <a:pathLst>
                        <a:path w="126" h="186">
                          <a:moveTo>
                            <a:pt x="126" y="0"/>
                          </a:moveTo>
                          <a:lnTo>
                            <a:pt x="87" y="18"/>
                          </a:lnTo>
                          <a:lnTo>
                            <a:pt x="117" y="39"/>
                          </a:lnTo>
                          <a:lnTo>
                            <a:pt x="81" y="45"/>
                          </a:lnTo>
                          <a:lnTo>
                            <a:pt x="66" y="99"/>
                          </a:lnTo>
                          <a:lnTo>
                            <a:pt x="42" y="87"/>
                          </a:lnTo>
                          <a:lnTo>
                            <a:pt x="15" y="96"/>
                          </a:lnTo>
                          <a:lnTo>
                            <a:pt x="0" y="123"/>
                          </a:lnTo>
                          <a:lnTo>
                            <a:pt x="6" y="147"/>
                          </a:lnTo>
                          <a:lnTo>
                            <a:pt x="33" y="186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+mn-cs"/>
                      </a:endParaRPr>
                    </a:p>
                  </p:txBody>
                </p:sp>
                <p:sp>
                  <p:nvSpPr>
                    <p:cNvPr id="28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386" y="2661"/>
                      <a:ext cx="240" cy="387"/>
                    </a:xfrm>
                    <a:custGeom>
                      <a:avLst/>
                      <a:gdLst/>
                      <a:ahLst/>
                      <a:cxnLst>
                        <a:cxn ang="0">
                          <a:pos x="240" y="0"/>
                        </a:cxn>
                        <a:cxn ang="0">
                          <a:pos x="219" y="42"/>
                        </a:cxn>
                        <a:cxn ang="0">
                          <a:pos x="204" y="57"/>
                        </a:cxn>
                        <a:cxn ang="0">
                          <a:pos x="174" y="57"/>
                        </a:cxn>
                        <a:cxn ang="0">
                          <a:pos x="147" y="36"/>
                        </a:cxn>
                        <a:cxn ang="0">
                          <a:pos x="126" y="42"/>
                        </a:cxn>
                        <a:cxn ang="0">
                          <a:pos x="105" y="63"/>
                        </a:cxn>
                        <a:cxn ang="0">
                          <a:pos x="87" y="87"/>
                        </a:cxn>
                        <a:cxn ang="0">
                          <a:pos x="87" y="114"/>
                        </a:cxn>
                        <a:cxn ang="0">
                          <a:pos x="66" y="123"/>
                        </a:cxn>
                        <a:cxn ang="0">
                          <a:pos x="54" y="138"/>
                        </a:cxn>
                        <a:cxn ang="0">
                          <a:pos x="39" y="159"/>
                        </a:cxn>
                        <a:cxn ang="0">
                          <a:pos x="15" y="162"/>
                        </a:cxn>
                        <a:cxn ang="0">
                          <a:pos x="3" y="192"/>
                        </a:cxn>
                        <a:cxn ang="0">
                          <a:pos x="24" y="219"/>
                        </a:cxn>
                        <a:cxn ang="0">
                          <a:pos x="18" y="237"/>
                        </a:cxn>
                        <a:cxn ang="0">
                          <a:pos x="42" y="249"/>
                        </a:cxn>
                        <a:cxn ang="0">
                          <a:pos x="45" y="279"/>
                        </a:cxn>
                        <a:cxn ang="0">
                          <a:pos x="60" y="291"/>
                        </a:cxn>
                        <a:cxn ang="0">
                          <a:pos x="69" y="312"/>
                        </a:cxn>
                        <a:cxn ang="0">
                          <a:pos x="63" y="333"/>
                        </a:cxn>
                        <a:cxn ang="0">
                          <a:pos x="60" y="351"/>
                        </a:cxn>
                        <a:cxn ang="0">
                          <a:pos x="33" y="387"/>
                        </a:cxn>
                      </a:cxnLst>
                      <a:rect l="0" t="0" r="r" b="b"/>
                      <a:pathLst>
                        <a:path w="240" h="387">
                          <a:moveTo>
                            <a:pt x="240" y="0"/>
                          </a:moveTo>
                          <a:lnTo>
                            <a:pt x="219" y="42"/>
                          </a:lnTo>
                          <a:lnTo>
                            <a:pt x="204" y="57"/>
                          </a:lnTo>
                          <a:lnTo>
                            <a:pt x="174" y="57"/>
                          </a:lnTo>
                          <a:lnTo>
                            <a:pt x="147" y="36"/>
                          </a:lnTo>
                          <a:lnTo>
                            <a:pt x="126" y="42"/>
                          </a:lnTo>
                          <a:lnTo>
                            <a:pt x="105" y="63"/>
                          </a:lnTo>
                          <a:lnTo>
                            <a:pt x="87" y="87"/>
                          </a:lnTo>
                          <a:lnTo>
                            <a:pt x="87" y="114"/>
                          </a:lnTo>
                          <a:lnTo>
                            <a:pt x="66" y="123"/>
                          </a:lnTo>
                          <a:lnTo>
                            <a:pt x="54" y="138"/>
                          </a:lnTo>
                          <a:lnTo>
                            <a:pt x="39" y="159"/>
                          </a:lnTo>
                          <a:lnTo>
                            <a:pt x="15" y="162"/>
                          </a:lnTo>
                          <a:cubicBezTo>
                            <a:pt x="0" y="181"/>
                            <a:pt x="3" y="171"/>
                            <a:pt x="3" y="192"/>
                          </a:cubicBezTo>
                          <a:lnTo>
                            <a:pt x="24" y="219"/>
                          </a:lnTo>
                          <a:lnTo>
                            <a:pt x="18" y="237"/>
                          </a:lnTo>
                          <a:lnTo>
                            <a:pt x="42" y="249"/>
                          </a:lnTo>
                          <a:lnTo>
                            <a:pt x="45" y="279"/>
                          </a:lnTo>
                          <a:lnTo>
                            <a:pt x="60" y="291"/>
                          </a:lnTo>
                          <a:lnTo>
                            <a:pt x="69" y="312"/>
                          </a:lnTo>
                          <a:lnTo>
                            <a:pt x="63" y="333"/>
                          </a:lnTo>
                          <a:lnTo>
                            <a:pt x="60" y="351"/>
                          </a:lnTo>
                          <a:lnTo>
                            <a:pt x="33" y="387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+mn-cs"/>
                      </a:endParaRPr>
                    </a:p>
                  </p:txBody>
                </p:sp>
                <p:sp>
                  <p:nvSpPr>
                    <p:cNvPr id="29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989" y="3051"/>
                      <a:ext cx="519" cy="333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99"/>
                        </a:cxn>
                        <a:cxn ang="0">
                          <a:pos x="12" y="81"/>
                        </a:cxn>
                        <a:cxn ang="0">
                          <a:pos x="3" y="57"/>
                        </a:cxn>
                        <a:cxn ang="0">
                          <a:pos x="0" y="39"/>
                        </a:cxn>
                        <a:cxn ang="0">
                          <a:pos x="18" y="21"/>
                        </a:cxn>
                        <a:cxn ang="0">
                          <a:pos x="33" y="9"/>
                        </a:cxn>
                        <a:cxn ang="0">
                          <a:pos x="57" y="0"/>
                        </a:cxn>
                        <a:cxn ang="0">
                          <a:pos x="75" y="12"/>
                        </a:cxn>
                        <a:cxn ang="0">
                          <a:pos x="96" y="27"/>
                        </a:cxn>
                        <a:cxn ang="0">
                          <a:pos x="120" y="39"/>
                        </a:cxn>
                        <a:cxn ang="0">
                          <a:pos x="150" y="63"/>
                        </a:cxn>
                        <a:cxn ang="0">
                          <a:pos x="192" y="81"/>
                        </a:cxn>
                        <a:cxn ang="0">
                          <a:pos x="222" y="111"/>
                        </a:cxn>
                        <a:cxn ang="0">
                          <a:pos x="291" y="111"/>
                        </a:cxn>
                        <a:cxn ang="0">
                          <a:pos x="306" y="129"/>
                        </a:cxn>
                        <a:cxn ang="0">
                          <a:pos x="441" y="129"/>
                        </a:cxn>
                        <a:cxn ang="0">
                          <a:pos x="468" y="144"/>
                        </a:cxn>
                        <a:cxn ang="0">
                          <a:pos x="486" y="168"/>
                        </a:cxn>
                        <a:cxn ang="0">
                          <a:pos x="516" y="183"/>
                        </a:cxn>
                        <a:cxn ang="0">
                          <a:pos x="495" y="195"/>
                        </a:cxn>
                        <a:cxn ang="0">
                          <a:pos x="489" y="213"/>
                        </a:cxn>
                        <a:cxn ang="0">
                          <a:pos x="492" y="255"/>
                        </a:cxn>
                        <a:cxn ang="0">
                          <a:pos x="501" y="279"/>
                        </a:cxn>
                        <a:cxn ang="0">
                          <a:pos x="504" y="306"/>
                        </a:cxn>
                        <a:cxn ang="0">
                          <a:pos x="519" y="333"/>
                        </a:cxn>
                      </a:cxnLst>
                      <a:rect l="0" t="0" r="r" b="b"/>
                      <a:pathLst>
                        <a:path w="519" h="333">
                          <a:moveTo>
                            <a:pt x="42" y="99"/>
                          </a:moveTo>
                          <a:lnTo>
                            <a:pt x="12" y="81"/>
                          </a:lnTo>
                          <a:lnTo>
                            <a:pt x="3" y="57"/>
                          </a:lnTo>
                          <a:lnTo>
                            <a:pt x="0" y="39"/>
                          </a:lnTo>
                          <a:lnTo>
                            <a:pt x="18" y="21"/>
                          </a:lnTo>
                          <a:lnTo>
                            <a:pt x="33" y="9"/>
                          </a:lnTo>
                          <a:lnTo>
                            <a:pt x="57" y="0"/>
                          </a:lnTo>
                          <a:lnTo>
                            <a:pt x="75" y="12"/>
                          </a:lnTo>
                          <a:lnTo>
                            <a:pt x="96" y="27"/>
                          </a:lnTo>
                          <a:lnTo>
                            <a:pt x="120" y="39"/>
                          </a:lnTo>
                          <a:lnTo>
                            <a:pt x="150" y="63"/>
                          </a:lnTo>
                          <a:lnTo>
                            <a:pt x="192" y="81"/>
                          </a:lnTo>
                          <a:lnTo>
                            <a:pt x="222" y="111"/>
                          </a:lnTo>
                          <a:lnTo>
                            <a:pt x="291" y="111"/>
                          </a:lnTo>
                          <a:lnTo>
                            <a:pt x="306" y="129"/>
                          </a:lnTo>
                          <a:lnTo>
                            <a:pt x="441" y="129"/>
                          </a:lnTo>
                          <a:lnTo>
                            <a:pt x="468" y="144"/>
                          </a:lnTo>
                          <a:lnTo>
                            <a:pt x="486" y="168"/>
                          </a:lnTo>
                          <a:lnTo>
                            <a:pt x="516" y="183"/>
                          </a:lnTo>
                          <a:lnTo>
                            <a:pt x="495" y="195"/>
                          </a:lnTo>
                          <a:lnTo>
                            <a:pt x="489" y="213"/>
                          </a:lnTo>
                          <a:lnTo>
                            <a:pt x="492" y="255"/>
                          </a:lnTo>
                          <a:lnTo>
                            <a:pt x="501" y="279"/>
                          </a:lnTo>
                          <a:lnTo>
                            <a:pt x="504" y="306"/>
                          </a:lnTo>
                          <a:lnTo>
                            <a:pt x="519" y="33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2" y="3118"/>
                  <a:ext cx="1114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1" fontAlgn="auto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+mn-cs"/>
                    </a:rPr>
                    <a:t>State Water Project</a:t>
                  </a:r>
                </a:p>
              </p:txBody>
            </p:sp>
          </p:grpSp>
          <p:grpSp>
            <p:nvGrpSpPr>
              <p:cNvPr id="33" name="Group 118"/>
              <p:cNvGrpSpPr>
                <a:grpSpLocks/>
              </p:cNvGrpSpPr>
              <p:nvPr/>
            </p:nvGrpSpPr>
            <p:grpSpPr bwMode="auto">
              <a:xfrm>
                <a:off x="992" y="1325"/>
                <a:ext cx="1488" cy="2260"/>
                <a:chOff x="1152" y="1161"/>
                <a:chExt cx="1488" cy="2260"/>
              </a:xfrm>
            </p:grpSpPr>
            <p:sp>
              <p:nvSpPr>
                <p:cNvPr id="13" name="Oval 119"/>
                <p:cNvSpPr>
                  <a:spLocks noChangeArrowheads="1"/>
                </p:cNvSpPr>
                <p:nvPr/>
              </p:nvSpPr>
              <p:spPr bwMode="auto">
                <a:xfrm>
                  <a:off x="1152" y="1161"/>
                  <a:ext cx="124" cy="124"/>
                </a:xfrm>
                <a:prstGeom prst="ellipse">
                  <a:avLst/>
                </a:prstGeom>
                <a:solidFill>
                  <a:srgbClr val="006600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14" name="Oval 120"/>
                <p:cNvSpPr>
                  <a:spLocks noChangeArrowheads="1"/>
                </p:cNvSpPr>
                <p:nvPr/>
              </p:nvSpPr>
              <p:spPr bwMode="auto">
                <a:xfrm>
                  <a:off x="1232" y="2160"/>
                  <a:ext cx="124" cy="124"/>
                </a:xfrm>
                <a:prstGeom prst="ellipse">
                  <a:avLst/>
                </a:prstGeom>
                <a:solidFill>
                  <a:srgbClr val="006600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15" name="Oval 121"/>
                <p:cNvSpPr>
                  <a:spLocks noChangeArrowheads="1"/>
                </p:cNvSpPr>
                <p:nvPr/>
              </p:nvSpPr>
              <p:spPr bwMode="auto">
                <a:xfrm>
                  <a:off x="2106" y="3135"/>
                  <a:ext cx="84" cy="84"/>
                </a:xfrm>
                <a:prstGeom prst="ellipse">
                  <a:avLst/>
                </a:prstGeom>
                <a:solidFill>
                  <a:srgbClr val="006600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+mn-cs"/>
                  </a:endParaRPr>
                </a:p>
              </p:txBody>
            </p:sp>
            <p:sp>
              <p:nvSpPr>
                <p:cNvPr id="16" name="Oval 122"/>
                <p:cNvSpPr>
                  <a:spLocks noChangeArrowheads="1"/>
                </p:cNvSpPr>
                <p:nvPr/>
              </p:nvSpPr>
              <p:spPr bwMode="auto">
                <a:xfrm>
                  <a:off x="2563" y="3344"/>
                  <a:ext cx="77" cy="77"/>
                </a:xfrm>
                <a:prstGeom prst="ellipse">
                  <a:avLst/>
                </a:prstGeom>
                <a:solidFill>
                  <a:srgbClr val="006600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+mn-cs"/>
                  </a:endParaRPr>
                </a:p>
              </p:txBody>
            </p:sp>
          </p:grpSp>
        </p:grp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560638" y="5077064"/>
              <a:ext cx="1450975" cy="1211262"/>
            </a:xfrm>
            <a:custGeom>
              <a:avLst/>
              <a:gdLst/>
              <a:ahLst/>
              <a:cxnLst>
                <a:cxn ang="0">
                  <a:pos x="276" y="221"/>
                </a:cxn>
                <a:cxn ang="0">
                  <a:pos x="292" y="313"/>
                </a:cxn>
                <a:cxn ang="0">
                  <a:pos x="398" y="319"/>
                </a:cxn>
                <a:cxn ang="0">
                  <a:pos x="556" y="439"/>
                </a:cxn>
                <a:cxn ang="0">
                  <a:pos x="674" y="589"/>
                </a:cxn>
                <a:cxn ang="0">
                  <a:pos x="696" y="679"/>
                </a:cxn>
                <a:cxn ang="0">
                  <a:pos x="730" y="717"/>
                </a:cxn>
                <a:cxn ang="0">
                  <a:pos x="736" y="763"/>
                </a:cxn>
                <a:cxn ang="0">
                  <a:pos x="897" y="748"/>
                </a:cxn>
                <a:cxn ang="0">
                  <a:pos x="914" y="685"/>
                </a:cxn>
                <a:cxn ang="0">
                  <a:pos x="866" y="643"/>
                </a:cxn>
                <a:cxn ang="0">
                  <a:pos x="806" y="623"/>
                </a:cxn>
                <a:cxn ang="0">
                  <a:pos x="846" y="571"/>
                </a:cxn>
                <a:cxn ang="0">
                  <a:pos x="796" y="469"/>
                </a:cxn>
                <a:cxn ang="0">
                  <a:pos x="812" y="414"/>
                </a:cxn>
                <a:cxn ang="0">
                  <a:pos x="754" y="388"/>
                </a:cxn>
                <a:cxn ang="0">
                  <a:pos x="765" y="348"/>
                </a:cxn>
                <a:cxn ang="0">
                  <a:pos x="812" y="326"/>
                </a:cxn>
                <a:cxn ang="0">
                  <a:pos x="847" y="298"/>
                </a:cxn>
                <a:cxn ang="0">
                  <a:pos x="858" y="259"/>
                </a:cxn>
                <a:cxn ang="0">
                  <a:pos x="771" y="177"/>
                </a:cxn>
                <a:cxn ang="0">
                  <a:pos x="710" y="179"/>
                </a:cxn>
                <a:cxn ang="0">
                  <a:pos x="657" y="134"/>
                </a:cxn>
                <a:cxn ang="0">
                  <a:pos x="600" y="140"/>
                </a:cxn>
                <a:cxn ang="0">
                  <a:pos x="550" y="140"/>
                </a:cxn>
                <a:cxn ang="0">
                  <a:pos x="502" y="116"/>
                </a:cxn>
                <a:cxn ang="0">
                  <a:pos x="461" y="108"/>
                </a:cxn>
                <a:cxn ang="0">
                  <a:pos x="441" y="56"/>
                </a:cxn>
                <a:cxn ang="0">
                  <a:pos x="387" y="8"/>
                </a:cxn>
                <a:cxn ang="0">
                  <a:pos x="352" y="6"/>
                </a:cxn>
                <a:cxn ang="0">
                  <a:pos x="304" y="13"/>
                </a:cxn>
                <a:cxn ang="0">
                  <a:pos x="231" y="26"/>
                </a:cxn>
                <a:cxn ang="0">
                  <a:pos x="174" y="15"/>
                </a:cxn>
                <a:cxn ang="0">
                  <a:pos x="124" y="10"/>
                </a:cxn>
                <a:cxn ang="0">
                  <a:pos x="58" y="51"/>
                </a:cxn>
                <a:cxn ang="0">
                  <a:pos x="18" y="106"/>
                </a:cxn>
                <a:cxn ang="0">
                  <a:pos x="0" y="137"/>
                </a:cxn>
                <a:cxn ang="0">
                  <a:pos x="54" y="179"/>
                </a:cxn>
                <a:cxn ang="0">
                  <a:pos x="148" y="203"/>
                </a:cxn>
                <a:cxn ang="0">
                  <a:pos x="276" y="221"/>
                </a:cxn>
              </a:cxnLst>
              <a:rect l="0" t="0" r="r" b="b"/>
              <a:pathLst>
                <a:path w="914" h="763">
                  <a:moveTo>
                    <a:pt x="276" y="221"/>
                  </a:moveTo>
                  <a:cubicBezTo>
                    <a:pt x="308" y="241"/>
                    <a:pt x="257" y="296"/>
                    <a:pt x="292" y="313"/>
                  </a:cubicBezTo>
                  <a:cubicBezTo>
                    <a:pt x="327" y="330"/>
                    <a:pt x="355" y="296"/>
                    <a:pt x="398" y="319"/>
                  </a:cubicBezTo>
                  <a:cubicBezTo>
                    <a:pt x="444" y="340"/>
                    <a:pt x="511" y="394"/>
                    <a:pt x="556" y="439"/>
                  </a:cubicBezTo>
                  <a:cubicBezTo>
                    <a:pt x="601" y="484"/>
                    <a:pt x="654" y="548"/>
                    <a:pt x="674" y="589"/>
                  </a:cubicBezTo>
                  <a:cubicBezTo>
                    <a:pt x="701" y="627"/>
                    <a:pt x="698" y="639"/>
                    <a:pt x="696" y="679"/>
                  </a:cubicBezTo>
                  <a:cubicBezTo>
                    <a:pt x="694" y="719"/>
                    <a:pt x="727" y="701"/>
                    <a:pt x="730" y="717"/>
                  </a:cubicBezTo>
                  <a:cubicBezTo>
                    <a:pt x="740" y="745"/>
                    <a:pt x="709" y="757"/>
                    <a:pt x="736" y="763"/>
                  </a:cubicBezTo>
                  <a:lnTo>
                    <a:pt x="897" y="748"/>
                  </a:lnTo>
                  <a:cubicBezTo>
                    <a:pt x="897" y="748"/>
                    <a:pt x="914" y="685"/>
                    <a:pt x="914" y="685"/>
                  </a:cubicBezTo>
                  <a:cubicBezTo>
                    <a:pt x="914" y="685"/>
                    <a:pt x="884" y="653"/>
                    <a:pt x="866" y="643"/>
                  </a:cubicBezTo>
                  <a:cubicBezTo>
                    <a:pt x="848" y="633"/>
                    <a:pt x="809" y="635"/>
                    <a:pt x="806" y="623"/>
                  </a:cubicBezTo>
                  <a:cubicBezTo>
                    <a:pt x="803" y="611"/>
                    <a:pt x="848" y="597"/>
                    <a:pt x="846" y="571"/>
                  </a:cubicBezTo>
                  <a:cubicBezTo>
                    <a:pt x="844" y="545"/>
                    <a:pt x="802" y="495"/>
                    <a:pt x="796" y="469"/>
                  </a:cubicBezTo>
                  <a:cubicBezTo>
                    <a:pt x="790" y="443"/>
                    <a:pt x="819" y="427"/>
                    <a:pt x="812" y="414"/>
                  </a:cubicBezTo>
                  <a:cubicBezTo>
                    <a:pt x="805" y="401"/>
                    <a:pt x="762" y="399"/>
                    <a:pt x="754" y="388"/>
                  </a:cubicBezTo>
                  <a:cubicBezTo>
                    <a:pt x="746" y="377"/>
                    <a:pt x="755" y="358"/>
                    <a:pt x="765" y="348"/>
                  </a:cubicBezTo>
                  <a:cubicBezTo>
                    <a:pt x="775" y="338"/>
                    <a:pt x="798" y="334"/>
                    <a:pt x="812" y="326"/>
                  </a:cubicBezTo>
                  <a:cubicBezTo>
                    <a:pt x="826" y="318"/>
                    <a:pt x="839" y="309"/>
                    <a:pt x="847" y="298"/>
                  </a:cubicBezTo>
                  <a:cubicBezTo>
                    <a:pt x="855" y="287"/>
                    <a:pt x="871" y="279"/>
                    <a:pt x="858" y="259"/>
                  </a:cubicBezTo>
                  <a:cubicBezTo>
                    <a:pt x="845" y="239"/>
                    <a:pt x="796" y="190"/>
                    <a:pt x="771" y="177"/>
                  </a:cubicBezTo>
                  <a:cubicBezTo>
                    <a:pt x="746" y="164"/>
                    <a:pt x="729" y="186"/>
                    <a:pt x="710" y="179"/>
                  </a:cubicBezTo>
                  <a:cubicBezTo>
                    <a:pt x="691" y="172"/>
                    <a:pt x="675" y="140"/>
                    <a:pt x="657" y="134"/>
                  </a:cubicBezTo>
                  <a:cubicBezTo>
                    <a:pt x="639" y="128"/>
                    <a:pt x="618" y="139"/>
                    <a:pt x="600" y="140"/>
                  </a:cubicBezTo>
                  <a:cubicBezTo>
                    <a:pt x="582" y="141"/>
                    <a:pt x="566" y="144"/>
                    <a:pt x="550" y="140"/>
                  </a:cubicBezTo>
                  <a:cubicBezTo>
                    <a:pt x="534" y="136"/>
                    <a:pt x="517" y="121"/>
                    <a:pt x="502" y="116"/>
                  </a:cubicBezTo>
                  <a:cubicBezTo>
                    <a:pt x="487" y="111"/>
                    <a:pt x="471" y="118"/>
                    <a:pt x="461" y="108"/>
                  </a:cubicBezTo>
                  <a:cubicBezTo>
                    <a:pt x="451" y="98"/>
                    <a:pt x="453" y="73"/>
                    <a:pt x="441" y="56"/>
                  </a:cubicBezTo>
                  <a:cubicBezTo>
                    <a:pt x="429" y="39"/>
                    <a:pt x="402" y="16"/>
                    <a:pt x="387" y="8"/>
                  </a:cubicBezTo>
                  <a:cubicBezTo>
                    <a:pt x="372" y="0"/>
                    <a:pt x="366" y="5"/>
                    <a:pt x="352" y="6"/>
                  </a:cubicBezTo>
                  <a:cubicBezTo>
                    <a:pt x="338" y="7"/>
                    <a:pt x="324" y="10"/>
                    <a:pt x="304" y="13"/>
                  </a:cubicBezTo>
                  <a:cubicBezTo>
                    <a:pt x="284" y="16"/>
                    <a:pt x="253" y="26"/>
                    <a:pt x="231" y="26"/>
                  </a:cubicBezTo>
                  <a:cubicBezTo>
                    <a:pt x="209" y="26"/>
                    <a:pt x="192" y="18"/>
                    <a:pt x="174" y="15"/>
                  </a:cubicBezTo>
                  <a:cubicBezTo>
                    <a:pt x="156" y="12"/>
                    <a:pt x="143" y="4"/>
                    <a:pt x="124" y="10"/>
                  </a:cubicBezTo>
                  <a:cubicBezTo>
                    <a:pt x="105" y="16"/>
                    <a:pt x="76" y="35"/>
                    <a:pt x="58" y="51"/>
                  </a:cubicBezTo>
                  <a:cubicBezTo>
                    <a:pt x="40" y="67"/>
                    <a:pt x="28" y="92"/>
                    <a:pt x="18" y="106"/>
                  </a:cubicBezTo>
                  <a:lnTo>
                    <a:pt x="0" y="137"/>
                  </a:lnTo>
                  <a:cubicBezTo>
                    <a:pt x="6" y="149"/>
                    <a:pt x="34" y="169"/>
                    <a:pt x="54" y="179"/>
                  </a:cubicBezTo>
                  <a:cubicBezTo>
                    <a:pt x="74" y="189"/>
                    <a:pt x="134" y="200"/>
                    <a:pt x="148" y="203"/>
                  </a:cubicBezTo>
                  <a:cubicBezTo>
                    <a:pt x="183" y="210"/>
                    <a:pt x="244" y="201"/>
                    <a:pt x="276" y="221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229643" y="413786"/>
            <a:ext cx="7529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Does the Water Supply Come From?</a:t>
            </a: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8154" y="6432550"/>
            <a:ext cx="4572000" cy="228600"/>
          </a:xfrm>
        </p:spPr>
        <p:txBody>
          <a:bodyPr/>
          <a:lstStyle/>
          <a:p>
            <a:r>
              <a:rPr lang="en-US" sz="1000" dirty="0" smtClean="0"/>
              <a:t>County of Ventura Water &amp; Sanitation Department</a:t>
            </a:r>
            <a:endParaRPr lang="en-US" sz="1000" dirty="0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228600"/>
          </a:xfrm>
        </p:spPr>
        <p:txBody>
          <a:bodyPr/>
          <a:lstStyle/>
          <a:p>
            <a:fld id="{32B57464-4FF1-48B0-B269-53C08CA510E8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1878010" y="1008801"/>
            <a:ext cx="654050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Metropolitan Water District of Southern California (MWD)</a:t>
            </a:r>
          </a:p>
          <a:p>
            <a:pPr marL="862013" indent="-3968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Imports water from Northern California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</a:p>
          <a:p>
            <a:pPr marL="1708150" indent="-27622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California State Water Project</a:t>
            </a:r>
          </a:p>
          <a:p>
            <a:pPr marL="1708150" indent="-27622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Colorado River Aqueduct</a:t>
            </a:r>
          </a:p>
          <a:p>
            <a:pPr marL="2052638" indent="-3444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water supply to six (6) Southern Counties</a:t>
            </a: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228600" y="3657600"/>
            <a:ext cx="124777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San Luis Reservoir</a:t>
            </a:r>
            <a:endParaRPr lang="en-US" sz="1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>
          <a:xfrm>
            <a:off x="4769646" y="6445234"/>
            <a:ext cx="1981200" cy="231775"/>
          </a:xfrm>
        </p:spPr>
        <p:txBody>
          <a:bodyPr/>
          <a:lstStyle/>
          <a:p>
            <a:r>
              <a:rPr lang="en-US" sz="1000" i="1" dirty="0" smtClean="0"/>
              <a:t>June 7, 2017</a:t>
            </a:r>
            <a:endParaRPr lang="en-US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89261" y="3471514"/>
            <a:ext cx="3451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District imports </a:t>
            </a:r>
            <a:r>
              <a:rPr lang="en-US" b="1" u="sng" dirty="0" smtClean="0"/>
              <a:t>100% </a:t>
            </a:r>
            <a:r>
              <a:rPr lang="en-US" b="1" dirty="0" smtClean="0"/>
              <a:t>of its water </a:t>
            </a:r>
            <a:r>
              <a:rPr lang="en-US" dirty="0" smtClean="0"/>
              <a:t>through the MWD, Calleguas Municipal Water District, and the city of                    Simi Valley where it is pumped over the Santa Susanna Pass to Bell Canyon.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01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473725" y="530686"/>
            <a:ext cx="3236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Comparison of District and Calleguas Rate Increases 2009-2016 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2121"/>
            <a:ext cx="5201598" cy="2309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040" y="2942209"/>
            <a:ext cx="3918877" cy="2935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673" y="3994426"/>
            <a:ext cx="3971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Rate Increases from Calleguas 2017-2022 </a:t>
            </a:r>
          </a:p>
        </p:txBody>
      </p:sp>
    </p:spTree>
    <p:extLst>
      <p:ext uri="{BB962C8B-B14F-4D97-AF65-F5344CB8AC3E}">
        <p14:creationId xmlns:p14="http://schemas.microsoft.com/office/powerpoint/2010/main" val="20026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8600" y="449846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Cost-Cutting Measures</a:t>
            </a:r>
            <a:endParaRPr lang="en-US" sz="43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054" y="1297724"/>
            <a:ext cx="651449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 Meter Reading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Combined read areas 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Updating of the Billing System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SCADA System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Job consolidation</a:t>
            </a: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Eliminated unnecessary </a:t>
            </a:r>
            <a:r>
              <a:rPr lang="en-US" altLang="en-US" sz="27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travel/meetings</a:t>
            </a:r>
            <a:endParaRPr lang="en-US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defTabSz="45720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0311" y="3581400"/>
            <a:ext cx="2362200" cy="16872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5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en-US" smtClean="0"/>
              <a:t>June 7, 2017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County of Ventura Water &amp; Sanitation Department</a:t>
            </a:r>
            <a:endParaRPr lang="en-US" alt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106" y="540916"/>
            <a:ext cx="859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Why a Rate Increase?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Principle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Factors Include...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0712071"/>
              </p:ext>
            </p:extLst>
          </p:nvPr>
        </p:nvGraphicFramePr>
        <p:xfrm>
          <a:off x="576470" y="1219200"/>
          <a:ext cx="746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2977591"/>
            <a:ext cx="2535281" cy="17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1487</TotalTime>
  <Words>800</Words>
  <Application>Microsoft Office PowerPoint</Application>
  <PresentationFormat>On-screen Show (4:3)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County of Ventura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Burks, Adrienne</dc:creator>
  <cp:lastModifiedBy>Brown, Michaela</cp:lastModifiedBy>
  <cp:revision>183</cp:revision>
  <cp:lastPrinted>2017-06-07T19:39:53Z</cp:lastPrinted>
  <dcterms:created xsi:type="dcterms:W3CDTF">2016-09-07T18:25:03Z</dcterms:created>
  <dcterms:modified xsi:type="dcterms:W3CDTF">2017-06-07T22:15:21Z</dcterms:modified>
</cp:coreProperties>
</file>