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51" r:id="rId1"/>
  </p:sldMasterIdLst>
  <p:notesMasterIdLst>
    <p:notesMasterId r:id="rId38"/>
  </p:notesMasterIdLst>
  <p:handoutMasterIdLst>
    <p:handoutMasterId r:id="rId39"/>
  </p:handoutMasterIdLst>
  <p:sldIdLst>
    <p:sldId id="262" r:id="rId2"/>
    <p:sldId id="263" r:id="rId3"/>
    <p:sldId id="265" r:id="rId4"/>
    <p:sldId id="289" r:id="rId5"/>
    <p:sldId id="290" r:id="rId6"/>
    <p:sldId id="266" r:id="rId7"/>
    <p:sldId id="267" r:id="rId8"/>
    <p:sldId id="268" r:id="rId9"/>
    <p:sldId id="269" r:id="rId10"/>
    <p:sldId id="270" r:id="rId11"/>
    <p:sldId id="271" r:id="rId12"/>
    <p:sldId id="272" r:id="rId13"/>
    <p:sldId id="285" r:id="rId14"/>
    <p:sldId id="273" r:id="rId15"/>
    <p:sldId id="275" r:id="rId16"/>
    <p:sldId id="276" r:id="rId17"/>
    <p:sldId id="277" r:id="rId18"/>
    <p:sldId id="278" r:id="rId19"/>
    <p:sldId id="299" r:id="rId20"/>
    <p:sldId id="281" r:id="rId21"/>
    <p:sldId id="280" r:id="rId22"/>
    <p:sldId id="282" r:id="rId23"/>
    <p:sldId id="291" r:id="rId24"/>
    <p:sldId id="292" r:id="rId25"/>
    <p:sldId id="293" r:id="rId26"/>
    <p:sldId id="294" r:id="rId27"/>
    <p:sldId id="295" r:id="rId28"/>
    <p:sldId id="283" r:id="rId29"/>
    <p:sldId id="286" r:id="rId30"/>
    <p:sldId id="288" r:id="rId31"/>
    <p:sldId id="287" r:id="rId32"/>
    <p:sldId id="296" r:id="rId33"/>
    <p:sldId id="297" r:id="rId34"/>
    <p:sldId id="298" r:id="rId35"/>
    <p:sldId id="284" r:id="rId36"/>
    <p:sldId id="264" r:id="rId37"/>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FCBEF"/>
    <a:srgbClr val="66FF99"/>
    <a:srgbClr val="FF0000"/>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4" autoAdjust="0"/>
    <p:restoredTop sz="86353" autoAdjust="0"/>
  </p:normalViewPr>
  <p:slideViewPr>
    <p:cSldViewPr>
      <p:cViewPr varScale="1">
        <p:scale>
          <a:sx n="96" d="100"/>
          <a:sy n="96" d="100"/>
        </p:scale>
        <p:origin x="96" y="2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4" d="100"/>
          <a:sy n="104" d="100"/>
        </p:scale>
        <p:origin x="3372"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dt" sz="quarter" idx="1"/>
          </p:nvPr>
        </p:nvSpPr>
        <p:spPr bwMode="auto">
          <a:xfrm>
            <a:off x="3938376"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492" tIns="46246" rIns="92492" bIns="46246" numCol="1" anchor="t" anchorCtr="0" compatLnSpc="1">
            <a:prstTxWarp prst="textNoShape">
              <a:avLst/>
            </a:prstTxWarp>
          </a:bodyPr>
          <a:lstStyle>
            <a:lvl1pPr algn="r" eaLnBrk="0" hangingPunct="0">
              <a:spcBef>
                <a:spcPct val="20000"/>
              </a:spcBef>
              <a:defRPr sz="1200">
                <a:latin typeface="Tahoma" panose="020B0604030504040204" pitchFamily="34" charset="0"/>
              </a:defRPr>
            </a:lvl1pPr>
          </a:lstStyle>
          <a:p>
            <a:endParaRPr lang="en-US" altLang="en-US" dirty="0"/>
          </a:p>
        </p:txBody>
      </p:sp>
      <p:sp>
        <p:nvSpPr>
          <p:cNvPr id="372741" name="Rectangle 5"/>
          <p:cNvSpPr>
            <a:spLocks noGrp="1" noChangeArrowheads="1"/>
          </p:cNvSpPr>
          <p:nvPr>
            <p:ph type="sldNum" sz="quarter" idx="3"/>
          </p:nvPr>
        </p:nvSpPr>
        <p:spPr bwMode="auto">
          <a:xfrm>
            <a:off x="3938376"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492" tIns="46246" rIns="92492" bIns="46246" numCol="1" anchor="b" anchorCtr="0" compatLnSpc="1">
            <a:prstTxWarp prst="textNoShape">
              <a:avLst/>
            </a:prstTxWarp>
          </a:bodyPr>
          <a:lstStyle>
            <a:lvl1pPr algn="r" eaLnBrk="0" hangingPunct="0">
              <a:spcBef>
                <a:spcPct val="20000"/>
              </a:spcBef>
              <a:defRPr sz="1200">
                <a:latin typeface="Tahoma" panose="020B0604030504040204" pitchFamily="34" charset="0"/>
              </a:defRPr>
            </a:lvl1pPr>
          </a:lstStyle>
          <a:p>
            <a:fld id="{A91810E8-0877-441F-85BC-79A9186BF618}" type="slidenum">
              <a:rPr lang="en-US" altLang="en-US"/>
              <a:pPr/>
              <a:t>‹#›</a:t>
            </a:fld>
            <a:endParaRPr lang="en-US" altLang="en-US" dirty="0"/>
          </a:p>
        </p:txBody>
      </p:sp>
    </p:spTree>
    <p:extLst>
      <p:ext uri="{BB962C8B-B14F-4D97-AF65-F5344CB8AC3E}">
        <p14:creationId xmlns:p14="http://schemas.microsoft.com/office/powerpoint/2010/main" val="1566695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5" name="Rectangle 9"/>
          <p:cNvSpPr>
            <a:spLocks noGrp="1" noRot="1" noChangeAspect="1" noChangeArrowheads="1"/>
          </p:cNvSpPr>
          <p:nvPr>
            <p:ph type="sldImg" idx="2"/>
          </p:nvPr>
        </p:nvSpPr>
        <p:spPr bwMode="auto">
          <a:xfrm>
            <a:off x="396875" y="692150"/>
            <a:ext cx="6156325" cy="3463925"/>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26677" y="4387136"/>
            <a:ext cx="5096722"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492" tIns="46246" rIns="92492" bIns="462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2507" name="Rectangle 11"/>
          <p:cNvSpPr>
            <a:spLocks noGrp="1" noChangeArrowheads="1"/>
          </p:cNvSpPr>
          <p:nvPr>
            <p:ph type="dt" idx="1"/>
          </p:nvPr>
        </p:nvSpPr>
        <p:spPr bwMode="auto">
          <a:xfrm>
            <a:off x="3938376"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492" tIns="46246" rIns="92492" bIns="46246" numCol="1" anchor="t" anchorCtr="0" compatLnSpc="1">
            <a:prstTxWarp prst="textNoShape">
              <a:avLst/>
            </a:prstTxWarp>
          </a:bodyPr>
          <a:lstStyle>
            <a:lvl1pPr algn="r" eaLnBrk="0" hangingPunct="0">
              <a:spcBef>
                <a:spcPct val="20000"/>
              </a:spcBef>
              <a:buFontTx/>
              <a:buChar char="•"/>
              <a:defRPr sz="1200">
                <a:latin typeface="Tahoma" panose="020B0604030504040204" pitchFamily="34" charset="0"/>
              </a:defRPr>
            </a:lvl1pPr>
          </a:lstStyle>
          <a:p>
            <a:endParaRPr lang="en-US" altLang="en-US" dirty="0"/>
          </a:p>
        </p:txBody>
      </p:sp>
      <p:sp>
        <p:nvSpPr>
          <p:cNvPr id="362509" name="Rectangle 13"/>
          <p:cNvSpPr>
            <a:spLocks noGrp="1" noChangeArrowheads="1"/>
          </p:cNvSpPr>
          <p:nvPr>
            <p:ph type="sldNum" sz="quarter" idx="5"/>
          </p:nvPr>
        </p:nvSpPr>
        <p:spPr bwMode="auto">
          <a:xfrm>
            <a:off x="3938376"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492" tIns="46246" rIns="92492" bIns="46246" numCol="1" anchor="b" anchorCtr="0" compatLnSpc="1">
            <a:prstTxWarp prst="textNoShape">
              <a:avLst/>
            </a:prstTxWarp>
          </a:bodyPr>
          <a:lstStyle>
            <a:lvl1pPr algn="r" eaLnBrk="0" hangingPunct="0">
              <a:spcBef>
                <a:spcPct val="20000"/>
              </a:spcBef>
              <a:buFontTx/>
              <a:buChar char="•"/>
              <a:defRPr sz="1200">
                <a:latin typeface="Tahoma" panose="020B0604030504040204" pitchFamily="34" charset="0"/>
              </a:defRPr>
            </a:lvl1pPr>
          </a:lstStyle>
          <a:p>
            <a:fld id="{C3FCFF5A-FE3E-4231-A3C1-D275792CD2D1}" type="slidenum">
              <a:rPr lang="en-US" altLang="en-US"/>
              <a:pPr/>
              <a:t>‹#›</a:t>
            </a:fld>
            <a:endParaRPr lang="en-US" altLang="en-US" dirty="0"/>
          </a:p>
        </p:txBody>
      </p:sp>
    </p:spTree>
    <p:extLst>
      <p:ext uri="{BB962C8B-B14F-4D97-AF65-F5344CB8AC3E}">
        <p14:creationId xmlns:p14="http://schemas.microsoft.com/office/powerpoint/2010/main" val="3929515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2</a:t>
            </a:fld>
            <a:endParaRPr lang="en-US" altLang="en-US" dirty="0"/>
          </a:p>
        </p:txBody>
      </p:sp>
    </p:spTree>
    <p:extLst>
      <p:ext uri="{BB962C8B-B14F-4D97-AF65-F5344CB8AC3E}">
        <p14:creationId xmlns:p14="http://schemas.microsoft.com/office/powerpoint/2010/main" val="67336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dirty="0">
                <a:solidFill>
                  <a:schemeClr val="tx1"/>
                </a:solidFill>
                <a:effectLst/>
                <a:latin typeface="Times New Roman" panose="02020603050405020304" pitchFamily="18" charset="0"/>
                <a:ea typeface="+mn-ea"/>
                <a:cs typeface="+mn-cs"/>
              </a:rPr>
              <a:t>Notes??</a:t>
            </a:r>
            <a:endParaRPr lang="en-US" dirty="0"/>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17</a:t>
            </a:fld>
            <a:endParaRPr lang="en-US" altLang="en-US" dirty="0"/>
          </a:p>
        </p:txBody>
      </p:sp>
    </p:spTree>
    <p:extLst>
      <p:ext uri="{BB962C8B-B14F-4D97-AF65-F5344CB8AC3E}">
        <p14:creationId xmlns:p14="http://schemas.microsoft.com/office/powerpoint/2010/main" val="247687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kumimoji="1" lang="en-US" sz="1200" b="0" i="0" u="none" strike="noStrike" kern="1200" dirty="0">
                <a:solidFill>
                  <a:schemeClr val="tx1"/>
                </a:solidFill>
                <a:effectLst/>
                <a:latin typeface="Times New Roman" panose="02020603050405020304" pitchFamily="18" charset="0"/>
                <a:ea typeface="+mn-ea"/>
                <a:cs typeface="+mn-cs"/>
              </a:rPr>
              <a:t>Consortium Media: weekly outreach posts</a:t>
            </a:r>
          </a:p>
          <a:p>
            <a:endParaRPr lang="en-US" dirty="0"/>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18</a:t>
            </a:fld>
            <a:endParaRPr lang="en-US" altLang="en-US" dirty="0"/>
          </a:p>
        </p:txBody>
      </p:sp>
    </p:spTree>
    <p:extLst>
      <p:ext uri="{BB962C8B-B14F-4D97-AF65-F5344CB8AC3E}">
        <p14:creationId xmlns:p14="http://schemas.microsoft.com/office/powerpoint/2010/main" val="148319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19</a:t>
            </a:fld>
            <a:endParaRPr lang="en-US" altLang="en-US" dirty="0"/>
          </a:p>
        </p:txBody>
      </p:sp>
    </p:spTree>
    <p:extLst>
      <p:ext uri="{BB962C8B-B14F-4D97-AF65-F5344CB8AC3E}">
        <p14:creationId xmlns:p14="http://schemas.microsoft.com/office/powerpoint/2010/main" val="238039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kumimoji="1" lang="en-US" sz="1200" b="0" i="0" u="none" strike="noStrike" kern="1200" dirty="0">
                <a:solidFill>
                  <a:schemeClr val="tx1"/>
                </a:solidFill>
                <a:effectLst/>
                <a:latin typeface="Times New Roman" panose="02020603050405020304" pitchFamily="18" charset="0"/>
                <a:ea typeface="+mn-ea"/>
                <a:cs typeface="+mn-cs"/>
              </a:rPr>
              <a:t>V4 upgrade</a:t>
            </a:r>
          </a:p>
          <a:p>
            <a:endParaRPr lang="en-US" dirty="0"/>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20</a:t>
            </a:fld>
            <a:endParaRPr lang="en-US" altLang="en-US" dirty="0"/>
          </a:p>
        </p:txBody>
      </p:sp>
    </p:spTree>
    <p:extLst>
      <p:ext uri="{BB962C8B-B14F-4D97-AF65-F5344CB8AC3E}">
        <p14:creationId xmlns:p14="http://schemas.microsoft.com/office/powerpoint/2010/main" val="235049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dirty="0">
                <a:solidFill>
                  <a:schemeClr val="tx1"/>
                </a:solidFill>
                <a:effectLst/>
                <a:latin typeface="Times New Roman" panose="02020603050405020304" pitchFamily="18" charset="0"/>
                <a:ea typeface="+mn-ea"/>
                <a:cs typeface="+mn-cs"/>
              </a:rPr>
              <a:t>Board Letter Tracker info in JP master list</a:t>
            </a:r>
            <a:endParaRPr lang="en-US" dirty="0"/>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21</a:t>
            </a:fld>
            <a:endParaRPr lang="en-US" altLang="en-US" dirty="0"/>
          </a:p>
        </p:txBody>
      </p:sp>
    </p:spTree>
    <p:extLst>
      <p:ext uri="{BB962C8B-B14F-4D97-AF65-F5344CB8AC3E}">
        <p14:creationId xmlns:p14="http://schemas.microsoft.com/office/powerpoint/2010/main" val="1625964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Updates?</a:t>
            </a:r>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22</a:t>
            </a:fld>
            <a:endParaRPr lang="en-US" altLang="en-US" dirty="0"/>
          </a:p>
        </p:txBody>
      </p:sp>
    </p:spTree>
    <p:extLst>
      <p:ext uri="{BB962C8B-B14F-4D97-AF65-F5344CB8AC3E}">
        <p14:creationId xmlns:p14="http://schemas.microsoft.com/office/powerpoint/2010/main" val="3652439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dirty="0">
                <a:solidFill>
                  <a:schemeClr val="tx1"/>
                </a:solidFill>
                <a:effectLst/>
                <a:latin typeface="Times New Roman" panose="02020603050405020304" pitchFamily="18" charset="0"/>
                <a:ea typeface="+mn-ea"/>
                <a:cs typeface="+mn-cs"/>
              </a:rPr>
              <a:t>Water Usage Graphs – included in handouts</a:t>
            </a:r>
            <a:endParaRPr kumimoji="1" lang="en-US" sz="1200" b="1" i="0" u="none" strike="noStrike" kern="1200" dirty="0">
              <a:solidFill>
                <a:schemeClr val="tx1"/>
              </a:solidFill>
              <a:effectLst/>
              <a:latin typeface="Times New Roman" panose="02020603050405020304" pitchFamily="18" charset="0"/>
              <a:ea typeface="+mn-ea"/>
              <a:cs typeface="+mn-cs"/>
            </a:endParaRPr>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28</a:t>
            </a:fld>
            <a:endParaRPr lang="en-US" altLang="en-US" dirty="0"/>
          </a:p>
        </p:txBody>
      </p:sp>
    </p:spTree>
    <p:extLst>
      <p:ext uri="{BB962C8B-B14F-4D97-AF65-F5344CB8AC3E}">
        <p14:creationId xmlns:p14="http://schemas.microsoft.com/office/powerpoint/2010/main" val="1263206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 – </a:t>
            </a:r>
          </a:p>
          <a:p>
            <a:endParaRPr lang="en-US" dirty="0"/>
          </a:p>
          <a:p>
            <a:endParaRPr lang="en-US" dirty="0"/>
          </a:p>
          <a:p>
            <a:r>
              <a:rPr lang="en-US" dirty="0"/>
              <a:t>Future Agenda Items - </a:t>
            </a:r>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35</a:t>
            </a:fld>
            <a:endParaRPr lang="en-US" altLang="en-US" dirty="0"/>
          </a:p>
        </p:txBody>
      </p:sp>
    </p:spTree>
    <p:extLst>
      <p:ext uri="{BB962C8B-B14F-4D97-AF65-F5344CB8AC3E}">
        <p14:creationId xmlns:p14="http://schemas.microsoft.com/office/powerpoint/2010/main" val="114466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MINUTES PROVIDED TO CAC VIA HANDOUT</a:t>
            </a:r>
          </a:p>
          <a:p>
            <a:r>
              <a:rPr lang="en-US" dirty="0"/>
              <a:t>Vote:</a:t>
            </a:r>
          </a:p>
          <a:p>
            <a:r>
              <a:rPr lang="en-US" dirty="0"/>
              <a:t>YES – </a:t>
            </a:r>
          </a:p>
          <a:p>
            <a:r>
              <a:rPr lang="en-US" dirty="0"/>
              <a:t>NO – </a:t>
            </a:r>
          </a:p>
          <a:p>
            <a:r>
              <a:rPr lang="en-US" dirty="0"/>
              <a:t>ABSCENSE – </a:t>
            </a:r>
          </a:p>
          <a:p>
            <a:r>
              <a:rPr lang="en-US" dirty="0"/>
              <a:t>ABSTAINED - </a:t>
            </a:r>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3</a:t>
            </a:fld>
            <a:endParaRPr lang="en-US" altLang="en-US" dirty="0"/>
          </a:p>
        </p:txBody>
      </p:sp>
    </p:spTree>
    <p:extLst>
      <p:ext uri="{BB962C8B-B14F-4D97-AF65-F5344CB8AC3E}">
        <p14:creationId xmlns:p14="http://schemas.microsoft.com/office/powerpoint/2010/main" val="83424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Public Comments: </a:t>
            </a:r>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6</a:t>
            </a:fld>
            <a:endParaRPr lang="en-US" altLang="en-US" dirty="0"/>
          </a:p>
        </p:txBody>
      </p:sp>
    </p:spTree>
    <p:extLst>
      <p:ext uri="{BB962C8B-B14F-4D97-AF65-F5344CB8AC3E}">
        <p14:creationId xmlns:p14="http://schemas.microsoft.com/office/powerpoint/2010/main" val="12022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 and Caytlyns introduction to CAC</a:t>
            </a:r>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7</a:t>
            </a:fld>
            <a:endParaRPr lang="en-US" altLang="en-US" dirty="0"/>
          </a:p>
        </p:txBody>
      </p:sp>
    </p:spTree>
    <p:extLst>
      <p:ext uri="{BB962C8B-B14F-4D97-AF65-F5344CB8AC3E}">
        <p14:creationId xmlns:p14="http://schemas.microsoft.com/office/powerpoint/2010/main" val="133647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kumimoji="1" lang="en-US" sz="1200" b="1" i="0" u="none" strike="noStrike" kern="1200" dirty="0">
                <a:solidFill>
                  <a:schemeClr val="tx1"/>
                </a:solidFill>
                <a:effectLst/>
                <a:latin typeface="Times New Roman" panose="02020603050405020304" pitchFamily="18" charset="0"/>
                <a:ea typeface="+mn-ea"/>
                <a:cs typeface="+mn-cs"/>
              </a:rPr>
              <a:t>NOTES FOR JP: Well 2 funding, 538 Reservoir, Preliminary engineering study &amp; CEQA​</a:t>
            </a:r>
          </a:p>
          <a:p>
            <a:pPr rtl="0" fontAlgn="base"/>
            <a:r>
              <a:rPr kumimoji="1" lang="en-US" sz="1200" b="1" i="0" u="none" strike="noStrike" kern="1200" dirty="0">
                <a:solidFill>
                  <a:schemeClr val="tx1"/>
                </a:solidFill>
                <a:effectLst/>
                <a:latin typeface="Times New Roman" panose="02020603050405020304" pitchFamily="18" charset="0"/>
                <a:ea typeface="+mn-ea"/>
                <a:cs typeface="+mn-cs"/>
              </a:rPr>
              <a:t>Greentree Booster pump station upgrade of controls</a:t>
            </a:r>
          </a:p>
          <a:p>
            <a:endParaRPr lang="en-US" dirty="0"/>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8</a:t>
            </a:fld>
            <a:endParaRPr lang="en-US" altLang="en-US" dirty="0"/>
          </a:p>
        </p:txBody>
      </p:sp>
    </p:spTree>
    <p:extLst>
      <p:ext uri="{BB962C8B-B14F-4D97-AF65-F5344CB8AC3E}">
        <p14:creationId xmlns:p14="http://schemas.microsoft.com/office/powerpoint/2010/main" val="243665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kumimoji="1" lang="en-US" sz="1200" b="0" i="0" u="none" strike="noStrike" kern="1200" dirty="0">
                <a:solidFill>
                  <a:schemeClr val="tx1"/>
                </a:solidFill>
                <a:effectLst/>
                <a:latin typeface="Times New Roman" panose="02020603050405020304" pitchFamily="18" charset="0"/>
                <a:ea typeface="+mn-ea"/>
                <a:cs typeface="+mn-cs"/>
              </a:rPr>
              <a:t>Low Bid Details:​</a:t>
            </a:r>
          </a:p>
          <a:p>
            <a:pPr rtl="0" fontAlgn="base"/>
            <a:r>
              <a:rPr kumimoji="1" lang="en-US" sz="1200" b="1" i="0" u="sng" strike="noStrike" kern="1200" dirty="0">
                <a:solidFill>
                  <a:schemeClr val="tx1"/>
                </a:solidFill>
                <a:effectLst/>
                <a:latin typeface="Times New Roman" panose="02020603050405020304" pitchFamily="18" charset="0"/>
                <a:ea typeface="+mn-ea"/>
                <a:cs typeface="+mn-cs"/>
              </a:rPr>
              <a:t>Well No. 2</a:t>
            </a:r>
            <a:r>
              <a:rPr kumimoji="1" lang="en-US" sz="1200" b="0" i="0" u="none" strike="noStrike" kern="1200" dirty="0">
                <a:solidFill>
                  <a:schemeClr val="tx1"/>
                </a:solidFill>
                <a:effectLst/>
                <a:latin typeface="Times New Roman" panose="02020603050405020304" pitchFamily="18" charset="0"/>
                <a:ea typeface="+mn-ea"/>
                <a:cs typeface="+mn-cs"/>
              </a:rPr>
              <a:t>​</a:t>
            </a:r>
          </a:p>
          <a:p>
            <a:pPr rtl="0" fontAlgn="base"/>
            <a:r>
              <a:rPr kumimoji="1" lang="en-US" sz="1200" b="1" i="0" u="sng" strike="noStrike" kern="1200" dirty="0">
                <a:solidFill>
                  <a:schemeClr val="tx1"/>
                </a:solidFill>
                <a:effectLst/>
                <a:latin typeface="Times New Roman" panose="02020603050405020304" pitchFamily="18" charset="0"/>
                <a:ea typeface="+mn-ea"/>
                <a:cs typeface="+mn-cs"/>
              </a:rPr>
              <a:t>Iron and Manganese facility </a:t>
            </a:r>
            <a:r>
              <a:rPr kumimoji="1" lang="en-US" sz="1200" b="0" i="0" u="none" strike="noStrike" kern="1200" dirty="0">
                <a:solidFill>
                  <a:schemeClr val="tx1"/>
                </a:solidFill>
                <a:effectLst/>
                <a:latin typeface="Times New Roman" panose="02020603050405020304" pitchFamily="18" charset="0"/>
                <a:ea typeface="+mn-ea"/>
                <a:cs typeface="+mn-cs"/>
              </a:rPr>
              <a:t>- $2,650,000​</a:t>
            </a:r>
          </a:p>
          <a:p>
            <a:pPr rtl="0" fontAlgn="base"/>
            <a:r>
              <a:rPr kumimoji="1" lang="en-US" sz="1200" b="0" i="0" u="none" strike="noStrike" kern="1200" dirty="0">
                <a:solidFill>
                  <a:schemeClr val="tx1"/>
                </a:solidFill>
                <a:effectLst/>
                <a:latin typeface="Times New Roman" panose="02020603050405020304" pitchFamily="18" charset="0"/>
                <a:ea typeface="+mn-ea"/>
                <a:cs typeface="+mn-cs"/>
              </a:rPr>
              <a:t>(Total Project cost: $2.65 mil; State budget appropriation; Dist)​</a:t>
            </a:r>
          </a:p>
          <a:p>
            <a:pPr rtl="0" fontAlgn="base"/>
            <a:r>
              <a:rPr kumimoji="1" lang="en-US" sz="1200" b="1" i="0" u="sng" strike="noStrike" kern="1200" dirty="0">
                <a:solidFill>
                  <a:schemeClr val="tx1"/>
                </a:solidFill>
                <a:effectLst/>
                <a:latin typeface="Times New Roman" panose="02020603050405020304" pitchFamily="18" charset="0"/>
                <a:ea typeface="+mn-ea"/>
                <a:cs typeface="+mn-cs"/>
              </a:rPr>
              <a:t>Transmission Line Replacement - </a:t>
            </a:r>
            <a:r>
              <a:rPr kumimoji="1" lang="en-US" sz="1200" b="0" i="0" u="none" strike="noStrike" kern="1200" dirty="0">
                <a:solidFill>
                  <a:schemeClr val="tx1"/>
                </a:solidFill>
                <a:effectLst/>
                <a:latin typeface="Times New Roman" panose="02020603050405020304" pitchFamily="18" charset="0"/>
                <a:ea typeface="+mn-ea"/>
                <a:cs typeface="+mn-cs"/>
              </a:rPr>
              <a:t>$2,750,000​</a:t>
            </a:r>
          </a:p>
          <a:p>
            <a:pPr rtl="0" fontAlgn="base"/>
            <a:r>
              <a:rPr kumimoji="1" lang="en-US" sz="1200" b="1" i="0" u="sng" strike="noStrike" kern="1200" dirty="0">
                <a:solidFill>
                  <a:schemeClr val="tx1"/>
                </a:solidFill>
                <a:effectLst/>
                <a:latin typeface="Times New Roman" panose="02020603050405020304" pitchFamily="18" charset="0"/>
                <a:ea typeface="+mn-ea"/>
                <a:cs typeface="+mn-cs"/>
              </a:rPr>
              <a:t>Pipe Replacement @ CalTrans R/W - </a:t>
            </a:r>
            <a:r>
              <a:rPr kumimoji="1" lang="en-US" sz="1200" b="0" i="0" u="none" strike="noStrike" kern="1200" dirty="0">
                <a:solidFill>
                  <a:schemeClr val="tx1"/>
                </a:solidFill>
                <a:effectLst/>
                <a:latin typeface="Times New Roman" panose="02020603050405020304" pitchFamily="18" charset="0"/>
                <a:ea typeface="+mn-ea"/>
                <a:cs typeface="+mn-cs"/>
              </a:rPr>
              <a:t>$3,000,000​</a:t>
            </a:r>
          </a:p>
          <a:p>
            <a:pPr rtl="0" fontAlgn="base"/>
            <a:r>
              <a:rPr kumimoji="1" lang="en-US" sz="1200" b="0" i="0" u="none" strike="noStrike" kern="1200" dirty="0">
                <a:solidFill>
                  <a:schemeClr val="tx1"/>
                </a:solidFill>
                <a:effectLst/>
                <a:latin typeface="Times New Roman" panose="02020603050405020304" pitchFamily="18" charset="0"/>
                <a:ea typeface="+mn-ea"/>
                <a:cs typeface="+mn-cs"/>
              </a:rPr>
              <a:t>​</a:t>
            </a:r>
          </a:p>
          <a:p>
            <a:pPr rtl="0" fontAlgn="base"/>
            <a:r>
              <a:rPr kumimoji="1" lang="en-US" sz="1200" b="0" i="0" u="none" strike="noStrike" kern="1200" dirty="0">
                <a:solidFill>
                  <a:schemeClr val="tx1"/>
                </a:solidFill>
                <a:effectLst/>
                <a:latin typeface="Times New Roman" panose="02020603050405020304" pitchFamily="18" charset="0"/>
                <a:ea typeface="+mn-ea"/>
                <a:cs typeface="+mn-cs"/>
              </a:rPr>
              <a:t>​</a:t>
            </a:r>
          </a:p>
          <a:p>
            <a:pPr rtl="0" fontAlgn="base"/>
            <a:r>
              <a:rPr kumimoji="1" lang="en-US" sz="1200" b="0" i="0" u="none" strike="noStrike" kern="1200" dirty="0">
                <a:solidFill>
                  <a:schemeClr val="tx1"/>
                </a:solidFill>
                <a:effectLst/>
                <a:latin typeface="Times New Roman" panose="02020603050405020304" pitchFamily="18" charset="0"/>
                <a:ea typeface="+mn-ea"/>
                <a:cs typeface="+mn-cs"/>
              </a:rPr>
              <a:t>​</a:t>
            </a:r>
          </a:p>
          <a:p>
            <a:endParaRPr lang="en-US" dirty="0"/>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9</a:t>
            </a:fld>
            <a:endParaRPr lang="en-US" altLang="en-US" dirty="0"/>
          </a:p>
        </p:txBody>
      </p:sp>
    </p:spTree>
    <p:extLst>
      <p:ext uri="{BB962C8B-B14F-4D97-AF65-F5344CB8AC3E}">
        <p14:creationId xmlns:p14="http://schemas.microsoft.com/office/powerpoint/2010/main" val="2802944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Requested 8/12/19</a:t>
            </a:r>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10</a:t>
            </a:fld>
            <a:endParaRPr lang="en-US" altLang="en-US" dirty="0"/>
          </a:p>
        </p:txBody>
      </p:sp>
    </p:spTree>
    <p:extLst>
      <p:ext uri="{BB962C8B-B14F-4D97-AF65-F5344CB8AC3E}">
        <p14:creationId xmlns:p14="http://schemas.microsoft.com/office/powerpoint/2010/main" val="393498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12</a:t>
            </a:fld>
            <a:endParaRPr lang="en-US" altLang="en-US" dirty="0"/>
          </a:p>
        </p:txBody>
      </p:sp>
    </p:spTree>
    <p:extLst>
      <p:ext uri="{BB962C8B-B14F-4D97-AF65-F5344CB8AC3E}">
        <p14:creationId xmlns:p14="http://schemas.microsoft.com/office/powerpoint/2010/main" val="278970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dirty="0">
                <a:solidFill>
                  <a:schemeClr val="tx1"/>
                </a:solidFill>
                <a:effectLst/>
                <a:latin typeface="Times New Roman" panose="02020603050405020304" pitchFamily="18" charset="0"/>
                <a:ea typeface="+mn-ea"/>
                <a:cs typeface="+mn-cs"/>
              </a:rPr>
              <a:t>Adjudication FAQ sheeting on next slide</a:t>
            </a:r>
            <a:endParaRPr lang="en-US" dirty="0"/>
          </a:p>
        </p:txBody>
      </p:sp>
      <p:sp>
        <p:nvSpPr>
          <p:cNvPr id="4" name="Slide Number Placeholder 3"/>
          <p:cNvSpPr>
            <a:spLocks noGrp="1"/>
          </p:cNvSpPr>
          <p:nvPr>
            <p:ph type="sldNum" sz="quarter" idx="5"/>
          </p:nvPr>
        </p:nvSpPr>
        <p:spPr/>
        <p:txBody>
          <a:bodyPr/>
          <a:lstStyle/>
          <a:p>
            <a:fld id="{C3FCFF5A-FE3E-4231-A3C1-D275792CD2D1}" type="slidenum">
              <a:rPr lang="en-US" altLang="en-US" smtClean="0"/>
              <a:pPr/>
              <a:t>15</a:t>
            </a:fld>
            <a:endParaRPr lang="en-US" altLang="en-US" dirty="0"/>
          </a:p>
        </p:txBody>
      </p:sp>
    </p:spTree>
    <p:extLst>
      <p:ext uri="{BB962C8B-B14F-4D97-AF65-F5344CB8AC3E}">
        <p14:creationId xmlns:p14="http://schemas.microsoft.com/office/powerpoint/2010/main" val="3243257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07750" y="1699449"/>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343835" y="3428678"/>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ltLang="en-US" dirty="0"/>
              <a:t>Monday, July 1, 2019</a:t>
            </a:r>
          </a:p>
        </p:txBody>
      </p:sp>
      <p:sp>
        <p:nvSpPr>
          <p:cNvPr id="5" name="Footer Placeholder 4"/>
          <p:cNvSpPr>
            <a:spLocks noGrp="1"/>
          </p:cNvSpPr>
          <p:nvPr>
            <p:ph type="ftr" sz="quarter" idx="11"/>
          </p:nvPr>
        </p:nvSpPr>
        <p:spPr/>
        <p:txBody>
          <a:bodyPr/>
          <a:lstStyle/>
          <a:p>
            <a:r>
              <a:rPr lang="en-US" altLang="en-US" dirty="0"/>
              <a:t>Water &amp; Sanitation Department</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grpSp>
        <p:nvGrpSpPr>
          <p:cNvPr id="18" name="Group 17"/>
          <p:cNvGrpSpPr/>
          <p:nvPr userDrawn="1"/>
        </p:nvGrpSpPr>
        <p:grpSpPr>
          <a:xfrm>
            <a:off x="2866959" y="34067"/>
            <a:ext cx="4448241" cy="1406658"/>
            <a:chOff x="2150219" y="34067"/>
            <a:chExt cx="3925756" cy="1406658"/>
          </a:xfrm>
        </p:grpSpPr>
        <p:cxnSp>
          <p:nvCxnSpPr>
            <p:cNvPr id="28" name="Straight Connector 27"/>
            <p:cNvCxnSpPr/>
            <p:nvPr/>
          </p:nvCxnSpPr>
          <p:spPr>
            <a:xfrm>
              <a:off x="2209800" y="1292890"/>
              <a:ext cx="3866175"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255593"/>
              <a:ext cx="2160814" cy="963607"/>
            </a:xfrm>
            <a:prstGeom prst="rect">
              <a:avLst/>
            </a:prstGeom>
            <a:ln>
              <a:noFill/>
            </a:ln>
          </p:spPr>
        </p:pic>
        <p:cxnSp>
          <p:nvCxnSpPr>
            <p:cNvPr id="30" name="Straight Connector 29"/>
            <p:cNvCxnSpPr/>
            <p:nvPr/>
          </p:nvCxnSpPr>
          <p:spPr>
            <a:xfrm>
              <a:off x="2209800" y="152400"/>
              <a:ext cx="3866175"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0219" y="34067"/>
              <a:ext cx="1583581" cy="1406658"/>
            </a:xfrm>
            <a:prstGeom prst="rect">
              <a:avLst/>
            </a:prstGeom>
          </p:spPr>
        </p:pic>
      </p:grpSp>
    </p:spTree>
    <p:extLst>
      <p:ext uri="{BB962C8B-B14F-4D97-AF65-F5344CB8AC3E}">
        <p14:creationId xmlns:p14="http://schemas.microsoft.com/office/powerpoint/2010/main" val="42615683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Body Slide">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a:xfrm>
            <a:off x="6570183" y="6149640"/>
            <a:ext cx="1972483" cy="36512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ltLang="en-US" dirty="0"/>
              <a:t>Monday, July 1, 2019</a:t>
            </a:r>
          </a:p>
        </p:txBody>
      </p:sp>
      <p:sp>
        <p:nvSpPr>
          <p:cNvPr id="4" name="Footer Placeholder 3"/>
          <p:cNvSpPr>
            <a:spLocks noGrp="1"/>
          </p:cNvSpPr>
          <p:nvPr>
            <p:ph type="ftr" sz="quarter" idx="11"/>
          </p:nvPr>
        </p:nvSpPr>
        <p:spPr>
          <a:xfrm>
            <a:off x="1359761" y="6149641"/>
            <a:ext cx="5092093" cy="365125"/>
          </a:xfrm>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p:cNvSpPr>
            <a:spLocks noGrp="1"/>
          </p:cNvSpPr>
          <p:nvPr>
            <p:ph type="sldNum" sz="quarter" idx="12"/>
          </p:nvPr>
        </p:nvSpPr>
        <p:spPr>
          <a:xfrm>
            <a:off x="10896600" y="6177755"/>
            <a:ext cx="781937" cy="365125"/>
          </a:xfrm>
        </p:spPr>
        <p:txBody>
          <a:bodyPr/>
          <a:lstStyle>
            <a:lvl1pPr>
              <a:defRPr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ltLang="en-US" dirty="0"/>
              <a:t>Slide </a:t>
            </a:r>
            <a:fld id="{C85F3218-2598-46BA-A055-48BD03872C67}" type="slidenum">
              <a:rPr lang="en-US" altLang="en-US" smtClean="0"/>
              <a:pPr/>
              <a:t>‹#›</a:t>
            </a:fld>
            <a:endParaRPr lang="en-US" altLang="en-US" dirty="0"/>
          </a:p>
        </p:txBody>
      </p:sp>
      <p:grpSp>
        <p:nvGrpSpPr>
          <p:cNvPr id="7" name="Group 6"/>
          <p:cNvGrpSpPr/>
          <p:nvPr/>
        </p:nvGrpSpPr>
        <p:grpSpPr>
          <a:xfrm>
            <a:off x="1359760" y="6103605"/>
            <a:ext cx="10451239" cy="530557"/>
            <a:chOff x="1600200" y="5943600"/>
            <a:chExt cx="7158367" cy="530557"/>
          </a:xfrm>
        </p:grpSpPr>
        <p:cxnSp>
          <p:nvCxnSpPr>
            <p:cNvPr id="9" name="Straight Connector 8"/>
            <p:cNvCxnSpPr/>
            <p:nvPr/>
          </p:nvCxnSpPr>
          <p:spPr>
            <a:xfrm>
              <a:off x="1600200" y="5946443"/>
              <a:ext cx="714203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637315" y="5943600"/>
              <a:ext cx="4121252" cy="530557"/>
              <a:chOff x="4489348" y="4419600"/>
              <a:chExt cx="4121252" cy="530557"/>
            </a:xfrm>
          </p:grpSpPr>
          <p:sp>
            <p:nvSpPr>
              <p:cNvPr id="11" name="Right Triangle 10"/>
              <p:cNvSpPr/>
              <p:nvPr/>
            </p:nvSpPr>
            <p:spPr>
              <a:xfrm flipH="1" flipV="1">
                <a:off x="4489348" y="4419600"/>
                <a:ext cx="4121252" cy="530557"/>
              </a:xfrm>
              <a:prstGeom prst="rtTriangle">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flipH="1" flipV="1">
                <a:off x="5562600" y="4419600"/>
                <a:ext cx="3048000" cy="2286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943600"/>
            <a:ext cx="1054961" cy="709725"/>
          </a:xfrm>
          <a:prstGeom prst="rect">
            <a:avLst/>
          </a:prstGeom>
        </p:spPr>
      </p:pic>
    </p:spTree>
    <p:extLst>
      <p:ext uri="{BB962C8B-B14F-4D97-AF65-F5344CB8AC3E}">
        <p14:creationId xmlns:p14="http://schemas.microsoft.com/office/powerpoint/2010/main" val="350257654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Fin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420889"/>
            <a:ext cx="8596668" cy="712712"/>
          </a:xfrm>
        </p:spPr>
        <p:txBody>
          <a:bodyPr anchor="b"/>
          <a:lstStyle>
            <a:lvl1pPr algn="l">
              <a:defRPr sz="4000" b="0" cap="none"/>
            </a:lvl1pPr>
          </a:lstStyle>
          <a:p>
            <a:r>
              <a:rPr lang="en-US" dirty="0"/>
              <a:t>Questions?</a:t>
            </a:r>
          </a:p>
        </p:txBody>
      </p:sp>
      <p:sp>
        <p:nvSpPr>
          <p:cNvPr id="3" name="Text Placeholder 2"/>
          <p:cNvSpPr>
            <a:spLocks noGrp="1"/>
          </p:cNvSpPr>
          <p:nvPr>
            <p:ph type="body" idx="1"/>
          </p:nvPr>
        </p:nvSpPr>
        <p:spPr>
          <a:xfrm>
            <a:off x="818072" y="3384499"/>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934200" y="6237256"/>
            <a:ext cx="1973169" cy="365125"/>
          </a:xfrm>
        </p:spPr>
        <p:txBody>
          <a:bodyPr/>
          <a:lstStyle>
            <a:lvl1pPr algn="ctr">
              <a:defRPr>
                <a:latin typeface="Tahoma" panose="020B0604030504040204" pitchFamily="34" charset="0"/>
                <a:ea typeface="Tahoma" panose="020B0604030504040204" pitchFamily="34" charset="0"/>
                <a:cs typeface="Tahoma" panose="020B0604030504040204" pitchFamily="34" charset="0"/>
              </a:defRPr>
            </a:lvl1pPr>
          </a:lstStyle>
          <a:p>
            <a:r>
              <a:rPr lang="en-US" altLang="en-US" dirty="0"/>
              <a:t>Monday, July 1, 2019</a:t>
            </a:r>
          </a:p>
        </p:txBody>
      </p:sp>
      <p:sp>
        <p:nvSpPr>
          <p:cNvPr id="5" name="Footer Placeholder 4"/>
          <p:cNvSpPr>
            <a:spLocks noGrp="1"/>
          </p:cNvSpPr>
          <p:nvPr>
            <p:ph type="ftr" sz="quarter" idx="11"/>
          </p:nvPr>
        </p:nvSpPr>
        <p:spPr>
          <a:xfrm>
            <a:off x="533400" y="6237256"/>
            <a:ext cx="6297612" cy="365125"/>
          </a:xfrm>
        </p:spPr>
        <p:txBody>
          <a:bodyPr/>
          <a:lstStyle/>
          <a:p>
            <a:r>
              <a:rPr lang="en-US" altLang="en-US" dirty="0"/>
              <a:t>Water &amp; Sanitation Department</a:t>
            </a:r>
          </a:p>
        </p:txBody>
      </p:sp>
      <p:sp>
        <p:nvSpPr>
          <p:cNvPr id="6" name="Slide Number Placeholder 5"/>
          <p:cNvSpPr>
            <a:spLocks noGrp="1"/>
          </p:cNvSpPr>
          <p:nvPr>
            <p:ph type="sldNum" sz="quarter" idx="12"/>
          </p:nvPr>
        </p:nvSpPr>
        <p:spPr>
          <a:xfrm>
            <a:off x="9010557" y="6237256"/>
            <a:ext cx="1066800" cy="365125"/>
          </a:xfrm>
        </p:spPr>
        <p:txBody>
          <a:bodyPr/>
          <a:lstStyle>
            <a:lvl1pPr>
              <a:defRPr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altLang="en-US" dirty="0"/>
              <a:t>Slide </a:t>
            </a:r>
            <a:fld id="{41281016-F3AE-4EDF-BEF5-9164972D809E}" type="slidenum">
              <a:rPr lang="en-US" altLang="en-US" smtClean="0"/>
              <a:pPr algn="ctr"/>
              <a:t>‹#›</a:t>
            </a:fld>
            <a:endParaRPr lang="en-US" altLang="en-US" dirty="0"/>
          </a:p>
        </p:txBody>
      </p:sp>
    </p:spTree>
    <p:extLst>
      <p:ext uri="{BB962C8B-B14F-4D97-AF65-F5344CB8AC3E}">
        <p14:creationId xmlns:p14="http://schemas.microsoft.com/office/powerpoint/2010/main" val="190601333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81634" y="1460567"/>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84504" y="2933035"/>
            <a:ext cx="8596668" cy="3013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017464" y="6053811"/>
            <a:ext cx="1973169" cy="365125"/>
          </a:xfrm>
          <a:prstGeom prst="rect">
            <a:avLst/>
          </a:prstGeom>
        </p:spPr>
        <p:txBody>
          <a:bodyPr vert="horz" lIns="91440" tIns="45720" rIns="91440" bIns="45720" rtlCol="0" anchor="ctr"/>
          <a:lstStyle>
            <a:lvl1pPr algn="r">
              <a:defRPr sz="900" b="1">
                <a:solidFill>
                  <a:schemeClr val="tx1">
                    <a:tint val="75000"/>
                  </a:schemeClr>
                </a:solidFill>
              </a:defRPr>
            </a:lvl1pPr>
          </a:lstStyle>
          <a:p>
            <a:r>
              <a:rPr lang="en-US" altLang="en-US" dirty="0"/>
              <a:t>Monday, July 1, 2019</a:t>
            </a:r>
          </a:p>
        </p:txBody>
      </p:sp>
      <p:sp>
        <p:nvSpPr>
          <p:cNvPr id="5" name="Footer Placeholder 4"/>
          <p:cNvSpPr>
            <a:spLocks noGrp="1"/>
          </p:cNvSpPr>
          <p:nvPr>
            <p:ph type="ftr" sz="quarter" idx="3"/>
          </p:nvPr>
        </p:nvSpPr>
        <p:spPr>
          <a:xfrm>
            <a:off x="599002" y="6041362"/>
            <a:ext cx="6297612" cy="365125"/>
          </a:xfrm>
          <a:prstGeom prst="rect">
            <a:avLst/>
          </a:prstGeom>
        </p:spPr>
        <p:txBody>
          <a:bodyPr vert="horz" lIns="91440" tIns="45720" rIns="91440" bIns="45720" rtlCol="0" anchor="ctr"/>
          <a:lstStyle>
            <a:lvl1pPr algn="l">
              <a:defRPr sz="900" b="1">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ltLang="en-US" dirty="0"/>
              <a:t>Water &amp; Sanitation Department</a:t>
            </a:r>
          </a:p>
        </p:txBody>
      </p:sp>
      <p:sp>
        <p:nvSpPr>
          <p:cNvPr id="6" name="Slide Number Placeholder 5"/>
          <p:cNvSpPr>
            <a:spLocks noGrp="1"/>
          </p:cNvSpPr>
          <p:nvPr>
            <p:ph type="sldNum" sz="quarter" idx="4"/>
          </p:nvPr>
        </p:nvSpPr>
        <p:spPr>
          <a:xfrm>
            <a:off x="10001811" y="6009728"/>
            <a:ext cx="683339" cy="365125"/>
          </a:xfrm>
          <a:prstGeom prst="rect">
            <a:avLst/>
          </a:prstGeom>
        </p:spPr>
        <p:txBody>
          <a:bodyPr vert="horz" lIns="91440" tIns="45720" rIns="91440" bIns="45720" rtlCol="0" anchor="ctr"/>
          <a:lstStyle>
            <a:lvl1pPr algn="r">
              <a:defRPr sz="900">
                <a:solidFill>
                  <a:schemeClr val="accent1"/>
                </a:solidFill>
              </a:defRPr>
            </a:lvl1pPr>
          </a:lstStyle>
          <a:p>
            <a:r>
              <a:rPr lang="en-US" altLang="en-US" dirty="0"/>
              <a:t>Slide </a:t>
            </a:r>
            <a:fld id="{C85F3218-2598-46BA-A055-48BD03872C67}" type="slidenum">
              <a:rPr lang="en-US" altLang="en-US" smtClean="0"/>
              <a:pPr/>
              <a:t>‹#›</a:t>
            </a:fld>
            <a:endParaRPr lang="en-US" altLang="en-US" dirty="0"/>
          </a:p>
        </p:txBody>
      </p:sp>
      <p:grpSp>
        <p:nvGrpSpPr>
          <p:cNvPr id="29" name="Group 28"/>
          <p:cNvGrpSpPr/>
          <p:nvPr userDrawn="1"/>
        </p:nvGrpSpPr>
        <p:grpSpPr>
          <a:xfrm>
            <a:off x="2866959" y="34067"/>
            <a:ext cx="4448241" cy="1406658"/>
            <a:chOff x="2150219" y="34067"/>
            <a:chExt cx="3925756" cy="1406658"/>
          </a:xfrm>
        </p:grpSpPr>
        <p:cxnSp>
          <p:nvCxnSpPr>
            <p:cNvPr id="30" name="Straight Connector 29"/>
            <p:cNvCxnSpPr/>
            <p:nvPr/>
          </p:nvCxnSpPr>
          <p:spPr>
            <a:xfrm>
              <a:off x="2209800" y="1292890"/>
              <a:ext cx="3866175"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255593"/>
              <a:ext cx="2160814" cy="963607"/>
            </a:xfrm>
            <a:prstGeom prst="rect">
              <a:avLst/>
            </a:prstGeom>
            <a:ln>
              <a:noFill/>
            </a:ln>
          </p:spPr>
        </p:pic>
        <p:cxnSp>
          <p:nvCxnSpPr>
            <p:cNvPr id="32" name="Straight Connector 31"/>
            <p:cNvCxnSpPr/>
            <p:nvPr/>
          </p:nvCxnSpPr>
          <p:spPr>
            <a:xfrm>
              <a:off x="2209800" y="152400"/>
              <a:ext cx="3866175"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0219" y="34067"/>
              <a:ext cx="1583581" cy="1406658"/>
            </a:xfrm>
            <a:prstGeom prst="rect">
              <a:avLst/>
            </a:prstGeom>
          </p:spPr>
        </p:pic>
      </p:grpSp>
    </p:spTree>
    <p:extLst>
      <p:ext uri="{BB962C8B-B14F-4D97-AF65-F5344CB8AC3E}">
        <p14:creationId xmlns:p14="http://schemas.microsoft.com/office/powerpoint/2010/main" val="2214756454"/>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54" r:id="rId3"/>
  </p:sldLayoutIdLst>
  <p:transition spd="slow">
    <p:wipe/>
  </p:transition>
  <p:hf hdr="0"/>
  <p:txStyles>
    <p:titleStyle>
      <a:lvl1pPr algn="l" defTabSz="457200" rtl="0" eaLnBrk="1" latinLnBrk="0" hangingPunct="1">
        <a:spcBef>
          <a:spcPct val="0"/>
        </a:spcBef>
        <a:buNone/>
        <a:defRPr sz="36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750" y="1699449"/>
            <a:ext cx="8445850" cy="1646302"/>
          </a:xfrm>
        </p:spPr>
        <p:txBody>
          <a:bodyPr anchor="ctr" anchorCtr="0"/>
          <a:lstStyle/>
          <a:p>
            <a:pPr algn="l"/>
            <a:r>
              <a:rPr lang="en-US" sz="3600" dirty="0"/>
              <a:t>Citizens’ Advisory Committee Meeting</a:t>
            </a:r>
            <a:endParaRPr lang="en-US" dirty="0"/>
          </a:p>
        </p:txBody>
      </p:sp>
      <p:sp>
        <p:nvSpPr>
          <p:cNvPr id="3" name="Subtitle 2"/>
          <p:cNvSpPr>
            <a:spLocks noGrp="1"/>
          </p:cNvSpPr>
          <p:nvPr>
            <p:ph type="subTitle" idx="1"/>
          </p:nvPr>
        </p:nvSpPr>
        <p:spPr>
          <a:xfrm>
            <a:off x="1447800" y="3092579"/>
            <a:ext cx="7766936" cy="1096899"/>
          </a:xfrm>
        </p:spPr>
        <p:txBody>
          <a:bodyPr/>
          <a:lstStyle/>
          <a:p>
            <a:pPr algn="l"/>
            <a:r>
              <a:rPr lang="en-US" dirty="0"/>
              <a:t>Waterworks District No. 19</a:t>
            </a:r>
          </a:p>
          <a:p>
            <a:pPr algn="l"/>
            <a:r>
              <a:rPr lang="en-US" dirty="0"/>
              <a:t>Regular Meeting, August 15, 2019</a:t>
            </a:r>
          </a:p>
        </p:txBody>
      </p:sp>
      <p:cxnSp>
        <p:nvCxnSpPr>
          <p:cNvPr id="8" name="Straight Connector 7"/>
          <p:cNvCxnSpPr/>
          <p:nvPr/>
        </p:nvCxnSpPr>
        <p:spPr>
          <a:xfrm>
            <a:off x="1447800" y="2971800"/>
            <a:ext cx="70866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24918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403A-EB0F-4904-8B91-87AD922597F7}"/>
              </a:ext>
            </a:extLst>
          </p:cNvPr>
          <p:cNvSpPr>
            <a:spLocks noGrp="1"/>
          </p:cNvSpPr>
          <p:nvPr>
            <p:ph type="title"/>
          </p:nvPr>
        </p:nvSpPr>
        <p:spPr>
          <a:xfrm>
            <a:off x="3097299" y="1095940"/>
            <a:ext cx="5997402" cy="762000"/>
          </a:xfrm>
        </p:spPr>
        <p:txBody>
          <a:bodyPr/>
          <a:lstStyle/>
          <a:p>
            <a:pPr algn="ctr"/>
            <a:r>
              <a:rPr lang="en-US" dirty="0"/>
              <a:t>B. WATER QUALITY REPORT</a:t>
            </a:r>
          </a:p>
        </p:txBody>
      </p:sp>
      <p:sp>
        <p:nvSpPr>
          <p:cNvPr id="3" name="Date Placeholder 2">
            <a:extLst>
              <a:ext uri="{FF2B5EF4-FFF2-40B4-BE49-F238E27FC236}">
                <a16:creationId xmlns:a16="http://schemas.microsoft.com/office/drawing/2014/main" id="{9B1B65DA-4A69-432A-AB4A-3358B5ADD6B6}"/>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62D35D3A-EEDD-4A81-AF17-E372720553AF}"/>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9FCB350A-9123-4648-85EA-7220F6FF5B1D}"/>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10</a:t>
            </a:fld>
            <a:endParaRPr lang="en-US" altLang="en-US" dirty="0"/>
          </a:p>
        </p:txBody>
      </p:sp>
      <p:sp>
        <p:nvSpPr>
          <p:cNvPr id="6" name="TextBox 5">
            <a:extLst>
              <a:ext uri="{FF2B5EF4-FFF2-40B4-BE49-F238E27FC236}">
                <a16:creationId xmlns:a16="http://schemas.microsoft.com/office/drawing/2014/main" id="{40031596-EC2E-423A-81A0-0D44587015F4}"/>
              </a:ext>
            </a:extLst>
          </p:cNvPr>
          <p:cNvSpPr txBox="1"/>
          <p:nvPr/>
        </p:nvSpPr>
        <p:spPr>
          <a:xfrm>
            <a:off x="2095500" y="2980730"/>
            <a:ext cx="8001000" cy="923330"/>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A report regarding water quality complaints, if any, received by the District since the previous CAC meeting and how these complaints were resolved.</a:t>
            </a:r>
            <a:r>
              <a:rPr lang="en-US" dirty="0"/>
              <a:t> ​</a:t>
            </a:r>
          </a:p>
          <a:p>
            <a:endParaRPr lang="en-US" dirty="0"/>
          </a:p>
        </p:txBody>
      </p:sp>
    </p:spTree>
    <p:extLst>
      <p:ext uri="{BB962C8B-B14F-4D97-AF65-F5344CB8AC3E}">
        <p14:creationId xmlns:p14="http://schemas.microsoft.com/office/powerpoint/2010/main" val="137271124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FAA1-ABDC-442A-9590-86A613231BF2}"/>
              </a:ext>
            </a:extLst>
          </p:cNvPr>
          <p:cNvSpPr>
            <a:spLocks noGrp="1"/>
          </p:cNvSpPr>
          <p:nvPr>
            <p:ph type="title"/>
          </p:nvPr>
        </p:nvSpPr>
        <p:spPr>
          <a:xfrm>
            <a:off x="2689533" y="866318"/>
            <a:ext cx="6812934" cy="685800"/>
          </a:xfrm>
        </p:spPr>
        <p:txBody>
          <a:bodyPr/>
          <a:lstStyle/>
          <a:p>
            <a:pPr algn="ctr"/>
            <a:r>
              <a:rPr lang="en-US" dirty="0"/>
              <a:t>C. WATER SUPPLY CONDITIONS</a:t>
            </a:r>
          </a:p>
        </p:txBody>
      </p:sp>
      <p:sp>
        <p:nvSpPr>
          <p:cNvPr id="3" name="Date Placeholder 2">
            <a:extLst>
              <a:ext uri="{FF2B5EF4-FFF2-40B4-BE49-F238E27FC236}">
                <a16:creationId xmlns:a16="http://schemas.microsoft.com/office/drawing/2014/main" id="{E87D047B-E06A-43A3-B0AE-F40095A3BDD7}"/>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F83714B9-8A5D-440C-93CA-88CF26D64E30}"/>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EC3A9B08-A960-4186-810C-1482912E45B6}"/>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11</a:t>
            </a:fld>
            <a:endParaRPr lang="en-US" altLang="en-US" dirty="0"/>
          </a:p>
        </p:txBody>
      </p:sp>
      <p:sp>
        <p:nvSpPr>
          <p:cNvPr id="6" name="TextBox 5">
            <a:extLst>
              <a:ext uri="{FF2B5EF4-FFF2-40B4-BE49-F238E27FC236}">
                <a16:creationId xmlns:a16="http://schemas.microsoft.com/office/drawing/2014/main" id="{67447B26-A986-4B23-BF4B-D773DAB37CCC}"/>
              </a:ext>
            </a:extLst>
          </p:cNvPr>
          <p:cNvSpPr txBox="1"/>
          <p:nvPr/>
        </p:nvSpPr>
        <p:spPr>
          <a:xfrm>
            <a:off x="1638300" y="3105834"/>
            <a:ext cx="8915400" cy="646331"/>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An update on water supply conditions within the District, Southern California, and throughout the State.</a:t>
            </a:r>
          </a:p>
        </p:txBody>
      </p:sp>
    </p:spTree>
    <p:extLst>
      <p:ext uri="{BB962C8B-B14F-4D97-AF65-F5344CB8AC3E}">
        <p14:creationId xmlns:p14="http://schemas.microsoft.com/office/powerpoint/2010/main" val="282334653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57A3F5C-C759-4D03-993A-F95E5D1AAB0E}"/>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A44D2197-6479-48AF-80AC-3EEAD85FFE41}"/>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0F46BE1B-59A3-46F0-8102-46B5D900528F}"/>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12</a:t>
            </a:fld>
            <a:endParaRPr lang="en-US" altLang="en-US" dirty="0"/>
          </a:p>
        </p:txBody>
      </p:sp>
      <p:pic>
        <p:nvPicPr>
          <p:cNvPr id="2" name="Picture 1">
            <a:extLst>
              <a:ext uri="{FF2B5EF4-FFF2-40B4-BE49-F238E27FC236}">
                <a16:creationId xmlns:a16="http://schemas.microsoft.com/office/drawing/2014/main" id="{CC500849-7C2A-4724-B2CD-F0C458929342}"/>
              </a:ext>
            </a:extLst>
          </p:cNvPr>
          <p:cNvPicPr>
            <a:picLocks noChangeAspect="1"/>
          </p:cNvPicPr>
          <p:nvPr/>
        </p:nvPicPr>
        <p:blipFill>
          <a:blip r:embed="rId3"/>
          <a:stretch>
            <a:fillRect/>
          </a:stretch>
        </p:blipFill>
        <p:spPr>
          <a:xfrm>
            <a:off x="1208375" y="-6626"/>
            <a:ext cx="10486958" cy="6019799"/>
          </a:xfrm>
          <a:prstGeom prst="rect">
            <a:avLst/>
          </a:prstGeom>
        </p:spPr>
      </p:pic>
    </p:spTree>
    <p:extLst>
      <p:ext uri="{BB962C8B-B14F-4D97-AF65-F5344CB8AC3E}">
        <p14:creationId xmlns:p14="http://schemas.microsoft.com/office/powerpoint/2010/main" val="228478547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8E8FED-6833-4833-827C-96DBF24E6641}"/>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17018E43-85D1-4911-80C7-560CF9566B0A}"/>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D0F44BB2-C918-4EC8-9735-7473342C0A2A}"/>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13</a:t>
            </a:fld>
            <a:endParaRPr lang="en-US" altLang="en-US" dirty="0"/>
          </a:p>
        </p:txBody>
      </p:sp>
      <p:pic>
        <p:nvPicPr>
          <p:cNvPr id="2" name="Picture 1">
            <a:extLst>
              <a:ext uri="{FF2B5EF4-FFF2-40B4-BE49-F238E27FC236}">
                <a16:creationId xmlns:a16="http://schemas.microsoft.com/office/drawing/2014/main" id="{2E2AB5DC-7004-478C-8DD5-E13F8B69C23B}"/>
              </a:ext>
            </a:extLst>
          </p:cNvPr>
          <p:cNvPicPr>
            <a:picLocks noChangeAspect="1"/>
          </p:cNvPicPr>
          <p:nvPr/>
        </p:nvPicPr>
        <p:blipFill>
          <a:blip r:embed="rId2"/>
          <a:stretch>
            <a:fillRect/>
          </a:stretch>
        </p:blipFill>
        <p:spPr>
          <a:xfrm>
            <a:off x="1171344" y="152400"/>
            <a:ext cx="11020656" cy="5869642"/>
          </a:xfrm>
          <a:prstGeom prst="rect">
            <a:avLst/>
          </a:prstGeom>
        </p:spPr>
      </p:pic>
    </p:spTree>
    <p:extLst>
      <p:ext uri="{BB962C8B-B14F-4D97-AF65-F5344CB8AC3E}">
        <p14:creationId xmlns:p14="http://schemas.microsoft.com/office/powerpoint/2010/main" val="64677586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AA9F049-4F95-465E-8CFA-0FB6B5A7A4D6}"/>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A9F1E72C-DAD0-446E-A997-32493EDC75CD}"/>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ADE57B12-B37B-4B7D-95CD-57F726720129}"/>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14</a:t>
            </a:fld>
            <a:endParaRPr lang="en-US" altLang="en-US" dirty="0"/>
          </a:p>
        </p:txBody>
      </p:sp>
      <p:pic>
        <p:nvPicPr>
          <p:cNvPr id="2" name="Picture 1">
            <a:extLst>
              <a:ext uri="{FF2B5EF4-FFF2-40B4-BE49-F238E27FC236}">
                <a16:creationId xmlns:a16="http://schemas.microsoft.com/office/drawing/2014/main" id="{19963469-EBE4-4272-94EA-E399D8867AB6}"/>
              </a:ext>
            </a:extLst>
          </p:cNvPr>
          <p:cNvPicPr>
            <a:picLocks noChangeAspect="1"/>
          </p:cNvPicPr>
          <p:nvPr/>
        </p:nvPicPr>
        <p:blipFill>
          <a:blip r:embed="rId2"/>
          <a:stretch>
            <a:fillRect/>
          </a:stretch>
        </p:blipFill>
        <p:spPr>
          <a:xfrm>
            <a:off x="3570449" y="0"/>
            <a:ext cx="5051102" cy="6096000"/>
          </a:xfrm>
          <a:prstGeom prst="rect">
            <a:avLst/>
          </a:prstGeom>
        </p:spPr>
      </p:pic>
    </p:spTree>
    <p:extLst>
      <p:ext uri="{BB962C8B-B14F-4D97-AF65-F5344CB8AC3E}">
        <p14:creationId xmlns:p14="http://schemas.microsoft.com/office/powerpoint/2010/main" val="116803023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17D7-DD4F-496C-83C5-5AFCF38B18D9}"/>
              </a:ext>
            </a:extLst>
          </p:cNvPr>
          <p:cNvSpPr>
            <a:spLocks noGrp="1"/>
          </p:cNvSpPr>
          <p:nvPr>
            <p:ph type="title"/>
          </p:nvPr>
        </p:nvSpPr>
        <p:spPr>
          <a:xfrm>
            <a:off x="757767" y="685800"/>
            <a:ext cx="10676466" cy="1320800"/>
          </a:xfrm>
        </p:spPr>
        <p:txBody>
          <a:bodyPr>
            <a:normAutofit fontScale="90000"/>
          </a:bodyPr>
          <a:lstStyle/>
          <a:p>
            <a:r>
              <a:rPr lang="en-US" dirty="0"/>
              <a:t>D. FOX CANYON GROUNDWATER MANAGEMENT AGENCY (GMA) / LAS POSAS USERS GROUP (LPUG) UPDATE</a:t>
            </a:r>
          </a:p>
        </p:txBody>
      </p:sp>
      <p:sp>
        <p:nvSpPr>
          <p:cNvPr id="3" name="Date Placeholder 2">
            <a:extLst>
              <a:ext uri="{FF2B5EF4-FFF2-40B4-BE49-F238E27FC236}">
                <a16:creationId xmlns:a16="http://schemas.microsoft.com/office/drawing/2014/main" id="{15508E62-4D1E-4AE4-900F-C5AAFF19567A}"/>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1467CF69-A452-4036-814E-1B7A15EC2495}"/>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BE9FCC86-9D94-4FA7-B7B2-817B353C5CD2}"/>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15</a:t>
            </a:fld>
            <a:endParaRPr lang="en-US" altLang="en-US" dirty="0"/>
          </a:p>
        </p:txBody>
      </p:sp>
      <p:sp>
        <p:nvSpPr>
          <p:cNvPr id="6" name="TextBox 5">
            <a:extLst>
              <a:ext uri="{FF2B5EF4-FFF2-40B4-BE49-F238E27FC236}">
                <a16:creationId xmlns:a16="http://schemas.microsoft.com/office/drawing/2014/main" id="{23A8F14F-1E12-48CA-9704-B87E8BBE63F7}"/>
              </a:ext>
            </a:extLst>
          </p:cNvPr>
          <p:cNvSpPr txBox="1"/>
          <p:nvPr/>
        </p:nvSpPr>
        <p:spPr>
          <a:xfrm>
            <a:off x="2815167" y="2968923"/>
            <a:ext cx="6400800" cy="646331"/>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An update on decisions and/or rulings by GMA and LPUG which may impact the District.</a:t>
            </a:r>
          </a:p>
        </p:txBody>
      </p:sp>
    </p:spTree>
    <p:extLst>
      <p:ext uri="{BB962C8B-B14F-4D97-AF65-F5344CB8AC3E}">
        <p14:creationId xmlns:p14="http://schemas.microsoft.com/office/powerpoint/2010/main" val="201537450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592C5C-2756-4592-B153-70185FC3D8C9}"/>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7C139569-11F6-467E-8B19-72C0E1C55BE9}"/>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8CC773A8-B3DA-4D84-A429-1110318E754E}"/>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16</a:t>
            </a:fld>
            <a:endParaRPr lang="en-US" altLang="en-US" dirty="0"/>
          </a:p>
        </p:txBody>
      </p:sp>
      <p:pic>
        <p:nvPicPr>
          <p:cNvPr id="5122" name="Picture 2">
            <a:extLst>
              <a:ext uri="{FF2B5EF4-FFF2-40B4-BE49-F238E27FC236}">
                <a16:creationId xmlns:a16="http://schemas.microsoft.com/office/drawing/2014/main" id="{DD0D614A-2FD3-4730-88FA-F9015F8D3DA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2247900" y="76200"/>
            <a:ext cx="7696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02755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2418E-F62D-44C3-9980-FE647AA7F0CF}"/>
              </a:ext>
            </a:extLst>
          </p:cNvPr>
          <p:cNvSpPr>
            <a:spLocks noGrp="1"/>
          </p:cNvSpPr>
          <p:nvPr>
            <p:ph type="title"/>
          </p:nvPr>
        </p:nvSpPr>
        <p:spPr>
          <a:xfrm>
            <a:off x="885021" y="708358"/>
            <a:ext cx="11133666" cy="1752600"/>
          </a:xfrm>
        </p:spPr>
        <p:txBody>
          <a:bodyPr>
            <a:normAutofit fontScale="90000"/>
          </a:bodyPr>
          <a:lstStyle/>
          <a:p>
            <a:pPr fontAlgn="base"/>
            <a:r>
              <a:rPr lang="en-US" dirty="0"/>
              <a:t>E. CALLEGUAS MUNICIPAL WATER DISTRICT /​</a:t>
            </a:r>
            <a:br>
              <a:rPr lang="en-US" dirty="0"/>
            </a:br>
            <a:r>
              <a:rPr lang="en-US" dirty="0"/>
              <a:t>METROPLITAN WATER DISTRICT OF SOUTHERN CALIFORNIA UPDATE </a:t>
            </a:r>
            <a:br>
              <a:rPr lang="en-US" dirty="0"/>
            </a:br>
            <a:endParaRPr lang="en-US" dirty="0"/>
          </a:p>
        </p:txBody>
      </p:sp>
      <p:sp>
        <p:nvSpPr>
          <p:cNvPr id="3" name="Date Placeholder 2">
            <a:extLst>
              <a:ext uri="{FF2B5EF4-FFF2-40B4-BE49-F238E27FC236}">
                <a16:creationId xmlns:a16="http://schemas.microsoft.com/office/drawing/2014/main" id="{FB2CDF48-98FB-4E40-B8D5-5D8E4D0C54E5}"/>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5FA51996-25B1-422A-9D19-0C96A176FEEC}"/>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8EF11A76-133E-4891-9994-5DAB888D33F4}"/>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17</a:t>
            </a:fld>
            <a:endParaRPr lang="en-US" altLang="en-US" dirty="0"/>
          </a:p>
        </p:txBody>
      </p:sp>
      <p:sp>
        <p:nvSpPr>
          <p:cNvPr id="6" name="TextBox 5">
            <a:extLst>
              <a:ext uri="{FF2B5EF4-FFF2-40B4-BE49-F238E27FC236}">
                <a16:creationId xmlns:a16="http://schemas.microsoft.com/office/drawing/2014/main" id="{65A871BC-E076-4830-A2B1-14BC81C09546}"/>
              </a:ext>
            </a:extLst>
          </p:cNvPr>
          <p:cNvSpPr txBox="1"/>
          <p:nvPr/>
        </p:nvSpPr>
        <p:spPr>
          <a:xfrm>
            <a:off x="1752600" y="3105834"/>
            <a:ext cx="8686800" cy="646331"/>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An update on decisions and rulings by these agencies which may impact the District. </a:t>
            </a:r>
          </a:p>
        </p:txBody>
      </p:sp>
    </p:spTree>
    <p:extLst>
      <p:ext uri="{BB962C8B-B14F-4D97-AF65-F5344CB8AC3E}">
        <p14:creationId xmlns:p14="http://schemas.microsoft.com/office/powerpoint/2010/main" val="240672139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4166-640B-479B-A2BB-75A5E98AFB50}"/>
              </a:ext>
            </a:extLst>
          </p:cNvPr>
          <p:cNvSpPr>
            <a:spLocks noGrp="1"/>
          </p:cNvSpPr>
          <p:nvPr>
            <p:ph type="title"/>
          </p:nvPr>
        </p:nvSpPr>
        <p:spPr>
          <a:xfrm>
            <a:off x="1797666" y="762000"/>
            <a:ext cx="8596668" cy="762000"/>
          </a:xfrm>
        </p:spPr>
        <p:txBody>
          <a:bodyPr>
            <a:normAutofit fontScale="90000"/>
          </a:bodyPr>
          <a:lstStyle/>
          <a:p>
            <a:pPr algn="ctr"/>
            <a:r>
              <a:rPr lang="en-US" dirty="0"/>
              <a:t>F. AVENUES OF PUBLIC OUTREACH​</a:t>
            </a:r>
            <a:br>
              <a:rPr lang="en-US" dirty="0"/>
            </a:br>
            <a:endParaRPr lang="en-US" dirty="0"/>
          </a:p>
        </p:txBody>
      </p:sp>
      <p:sp>
        <p:nvSpPr>
          <p:cNvPr id="3" name="Date Placeholder 2">
            <a:extLst>
              <a:ext uri="{FF2B5EF4-FFF2-40B4-BE49-F238E27FC236}">
                <a16:creationId xmlns:a16="http://schemas.microsoft.com/office/drawing/2014/main" id="{EC5763F8-E8B9-46C5-93A0-2E0D491BD381}"/>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30A03FF0-F737-47F7-853E-8CD6346EA479}"/>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8F87F5A5-CEA3-49BD-8FFA-91D880943D44}"/>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18</a:t>
            </a:fld>
            <a:endParaRPr lang="en-US" altLang="en-US" dirty="0"/>
          </a:p>
        </p:txBody>
      </p:sp>
      <p:sp>
        <p:nvSpPr>
          <p:cNvPr id="6" name="TextBox 5">
            <a:extLst>
              <a:ext uri="{FF2B5EF4-FFF2-40B4-BE49-F238E27FC236}">
                <a16:creationId xmlns:a16="http://schemas.microsoft.com/office/drawing/2014/main" id="{A0E2575E-78CC-4863-8079-AD9436F86926}"/>
              </a:ext>
            </a:extLst>
          </p:cNvPr>
          <p:cNvSpPr txBox="1"/>
          <p:nvPr/>
        </p:nvSpPr>
        <p:spPr>
          <a:xfrm>
            <a:off x="2153520" y="3056930"/>
            <a:ext cx="8596668" cy="923330"/>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An update on how the District is reaching out to its customers concerning water conservation. </a:t>
            </a:r>
            <a:r>
              <a:rPr lang="en-US" dirty="0"/>
              <a:t>​</a:t>
            </a:r>
          </a:p>
          <a:p>
            <a:endParaRPr lang="en-US" dirty="0"/>
          </a:p>
        </p:txBody>
      </p:sp>
    </p:spTree>
    <p:extLst>
      <p:ext uri="{BB962C8B-B14F-4D97-AF65-F5344CB8AC3E}">
        <p14:creationId xmlns:p14="http://schemas.microsoft.com/office/powerpoint/2010/main" val="316441848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0418D75-8129-4A1B-BD0A-40E53B647CAA}"/>
              </a:ext>
            </a:extLst>
          </p:cNvPr>
          <p:cNvSpPr>
            <a:spLocks noGrp="1"/>
          </p:cNvSpPr>
          <p:nvPr>
            <p:ph type="dt" sz="half" idx="10"/>
          </p:nvPr>
        </p:nvSpPr>
        <p:spPr/>
        <p:txBody>
          <a:bodyPr/>
          <a:lstStyle/>
          <a:p>
            <a:r>
              <a:rPr lang="en-US" altLang="en-US"/>
              <a:t>Monday, July 1, 2019</a:t>
            </a:r>
            <a:endParaRPr lang="en-US" altLang="en-US" dirty="0"/>
          </a:p>
        </p:txBody>
      </p:sp>
      <p:sp>
        <p:nvSpPr>
          <p:cNvPr id="4" name="Footer Placeholder 3">
            <a:extLst>
              <a:ext uri="{FF2B5EF4-FFF2-40B4-BE49-F238E27FC236}">
                <a16:creationId xmlns:a16="http://schemas.microsoft.com/office/drawing/2014/main" id="{1CDDB948-89AF-4ABE-9F76-59965F959BCD}"/>
              </a:ext>
            </a:extLst>
          </p:cNvPr>
          <p:cNvSpPr>
            <a:spLocks noGrp="1"/>
          </p:cNvSpPr>
          <p:nvPr>
            <p:ph type="ftr" sz="quarter" idx="11"/>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Water &amp; Sanitation Department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4BF831F8-C735-4320-B775-6DD83FAA5A6C}"/>
              </a:ext>
            </a:extLst>
          </p:cNvPr>
          <p:cNvSpPr>
            <a:spLocks noGrp="1"/>
          </p:cNvSpPr>
          <p:nvPr>
            <p:ph type="sldNum" sz="quarter" idx="12"/>
          </p:nvPr>
        </p:nvSpPr>
        <p:spPr/>
        <p:txBody>
          <a:bodyPr/>
          <a:lstStyle/>
          <a:p>
            <a:r>
              <a:rPr lang="en-US" altLang="en-US"/>
              <a:t>Slide </a:t>
            </a:r>
            <a:fld id="{C85F3218-2598-46BA-A055-48BD03872C67}" type="slidenum">
              <a:rPr lang="en-US" altLang="en-US" smtClean="0"/>
              <a:pPr/>
              <a:t>19</a:t>
            </a:fld>
            <a:endParaRPr lang="en-US" altLang="en-US" dirty="0"/>
          </a:p>
        </p:txBody>
      </p:sp>
      <p:pic>
        <p:nvPicPr>
          <p:cNvPr id="6" name="Picture 5">
            <a:extLst>
              <a:ext uri="{FF2B5EF4-FFF2-40B4-BE49-F238E27FC236}">
                <a16:creationId xmlns:a16="http://schemas.microsoft.com/office/drawing/2014/main" id="{86BD5471-6FEF-47E2-8D35-C1F30C6A5162}"/>
              </a:ext>
            </a:extLst>
          </p:cNvPr>
          <p:cNvPicPr>
            <a:picLocks noChangeAspect="1"/>
          </p:cNvPicPr>
          <p:nvPr/>
        </p:nvPicPr>
        <p:blipFill>
          <a:blip r:embed="rId3"/>
          <a:stretch>
            <a:fillRect/>
          </a:stretch>
        </p:blipFill>
        <p:spPr>
          <a:xfrm>
            <a:off x="1447800" y="0"/>
            <a:ext cx="4722604" cy="6019800"/>
          </a:xfrm>
          <a:prstGeom prst="rect">
            <a:avLst/>
          </a:prstGeom>
        </p:spPr>
      </p:pic>
      <p:pic>
        <p:nvPicPr>
          <p:cNvPr id="7" name="Picture 6">
            <a:extLst>
              <a:ext uri="{FF2B5EF4-FFF2-40B4-BE49-F238E27FC236}">
                <a16:creationId xmlns:a16="http://schemas.microsoft.com/office/drawing/2014/main" id="{D62FD329-0109-44D3-9994-8F3271097557}"/>
              </a:ext>
            </a:extLst>
          </p:cNvPr>
          <p:cNvPicPr>
            <a:picLocks noChangeAspect="1"/>
          </p:cNvPicPr>
          <p:nvPr/>
        </p:nvPicPr>
        <p:blipFill>
          <a:blip r:embed="rId4"/>
          <a:stretch>
            <a:fillRect/>
          </a:stretch>
        </p:blipFill>
        <p:spPr>
          <a:xfrm>
            <a:off x="6570183" y="26504"/>
            <a:ext cx="4955278" cy="6019800"/>
          </a:xfrm>
          <a:prstGeom prst="rect">
            <a:avLst/>
          </a:prstGeom>
        </p:spPr>
      </p:pic>
    </p:spTree>
    <p:extLst>
      <p:ext uri="{BB962C8B-B14F-4D97-AF65-F5344CB8AC3E}">
        <p14:creationId xmlns:p14="http://schemas.microsoft.com/office/powerpoint/2010/main" val="383098286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dirty="0"/>
              <a:t>Thursday, August 15, 2019</a:t>
            </a:r>
          </a:p>
        </p:txBody>
      </p:sp>
      <p:sp>
        <p:nvSpPr>
          <p:cNvPr id="4" name="Footer Placeholder 3"/>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p:cNvSpPr>
            <a:spLocks noGrp="1"/>
          </p:cNvSpPr>
          <p:nvPr>
            <p:ph type="sldNum" sz="quarter" idx="12"/>
          </p:nvPr>
        </p:nvSpPr>
        <p:spPr/>
        <p:txBody>
          <a:bodyPr/>
          <a:lstStyle/>
          <a:p>
            <a:r>
              <a:rPr lang="en-US" altLang="en-US" dirty="0"/>
              <a:t>Slide </a:t>
            </a:r>
            <a:fld id="{C85F3218-2598-46BA-A055-48BD03872C67}" type="slidenum">
              <a:rPr lang="en-US" altLang="en-US" smtClean="0"/>
              <a:pPr/>
              <a:t>2</a:t>
            </a:fld>
            <a:endParaRPr lang="en-US" altLang="en-US" dirty="0"/>
          </a:p>
        </p:txBody>
      </p:sp>
      <p:pic>
        <p:nvPicPr>
          <p:cNvPr id="2" name="Picture 1">
            <a:extLst>
              <a:ext uri="{FF2B5EF4-FFF2-40B4-BE49-F238E27FC236}">
                <a16:creationId xmlns:a16="http://schemas.microsoft.com/office/drawing/2014/main" id="{CA9A68AE-EF0F-4ED4-B7FC-EE349FDD80DA}"/>
              </a:ext>
            </a:extLst>
          </p:cNvPr>
          <p:cNvPicPr>
            <a:picLocks noChangeAspect="1"/>
          </p:cNvPicPr>
          <p:nvPr/>
        </p:nvPicPr>
        <p:blipFill>
          <a:blip r:embed="rId3"/>
          <a:stretch>
            <a:fillRect/>
          </a:stretch>
        </p:blipFill>
        <p:spPr>
          <a:xfrm>
            <a:off x="1390801" y="76200"/>
            <a:ext cx="4436583" cy="5942578"/>
          </a:xfrm>
          <a:prstGeom prst="rect">
            <a:avLst/>
          </a:prstGeom>
        </p:spPr>
      </p:pic>
      <p:pic>
        <p:nvPicPr>
          <p:cNvPr id="6" name="Picture 5">
            <a:extLst>
              <a:ext uri="{FF2B5EF4-FFF2-40B4-BE49-F238E27FC236}">
                <a16:creationId xmlns:a16="http://schemas.microsoft.com/office/drawing/2014/main" id="{B1731FDC-B75E-4716-B080-4C5DBD7DF257}"/>
              </a:ext>
            </a:extLst>
          </p:cNvPr>
          <p:cNvPicPr>
            <a:picLocks noChangeAspect="1"/>
          </p:cNvPicPr>
          <p:nvPr/>
        </p:nvPicPr>
        <p:blipFill>
          <a:blip r:embed="rId4"/>
          <a:stretch>
            <a:fillRect/>
          </a:stretch>
        </p:blipFill>
        <p:spPr>
          <a:xfrm>
            <a:off x="6401976" y="76201"/>
            <a:ext cx="4807623" cy="5942578"/>
          </a:xfrm>
          <a:prstGeom prst="rect">
            <a:avLst/>
          </a:prstGeom>
        </p:spPr>
      </p:pic>
    </p:spTree>
    <p:extLst>
      <p:ext uri="{BB962C8B-B14F-4D97-AF65-F5344CB8AC3E}">
        <p14:creationId xmlns:p14="http://schemas.microsoft.com/office/powerpoint/2010/main" val="197880742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E2E57-9647-4D8E-8C0D-E7554B9B3645}"/>
              </a:ext>
            </a:extLst>
          </p:cNvPr>
          <p:cNvSpPr>
            <a:spLocks noGrp="1"/>
          </p:cNvSpPr>
          <p:nvPr>
            <p:ph type="title"/>
          </p:nvPr>
        </p:nvSpPr>
        <p:spPr>
          <a:xfrm>
            <a:off x="1797666" y="708358"/>
            <a:ext cx="8596668" cy="762000"/>
          </a:xfrm>
        </p:spPr>
        <p:txBody>
          <a:bodyPr/>
          <a:lstStyle/>
          <a:p>
            <a:pPr algn="ctr"/>
            <a:r>
              <a:rPr lang="en-US" dirty="0"/>
              <a:t>G. ADMINISTRATIVE UPDATE</a:t>
            </a:r>
          </a:p>
        </p:txBody>
      </p:sp>
      <p:sp>
        <p:nvSpPr>
          <p:cNvPr id="3" name="Date Placeholder 2">
            <a:extLst>
              <a:ext uri="{FF2B5EF4-FFF2-40B4-BE49-F238E27FC236}">
                <a16:creationId xmlns:a16="http://schemas.microsoft.com/office/drawing/2014/main" id="{C55B9726-EA7A-4E64-819B-2EBC2E93CF05}"/>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6E223D41-012E-4667-9858-9D0B1A87F8C2}"/>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6DFDF6E9-3471-488B-B372-6E25E6B6D3E0}"/>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20</a:t>
            </a:fld>
            <a:endParaRPr lang="en-US" altLang="en-US" dirty="0"/>
          </a:p>
        </p:txBody>
      </p:sp>
      <p:sp>
        <p:nvSpPr>
          <p:cNvPr id="6" name="TextBox 5">
            <a:extLst>
              <a:ext uri="{FF2B5EF4-FFF2-40B4-BE49-F238E27FC236}">
                <a16:creationId xmlns:a16="http://schemas.microsoft.com/office/drawing/2014/main" id="{1BE6C9CA-F3ED-4506-84EF-37B4E0F00407}"/>
              </a:ext>
            </a:extLst>
          </p:cNvPr>
          <p:cNvSpPr txBox="1"/>
          <p:nvPr/>
        </p:nvSpPr>
        <p:spPr>
          <a:xfrm>
            <a:off x="1980575" y="3105834"/>
            <a:ext cx="8596668" cy="646331"/>
          </a:xfrm>
          <a:prstGeom prst="rect">
            <a:avLst/>
          </a:prstGeom>
          <a:noFill/>
        </p:spPr>
        <p:txBody>
          <a:bodyPr wrap="square" rtlCol="0">
            <a:spAutoFit/>
          </a:bodyPr>
          <a:lstStyle/>
          <a:p>
            <a:pPr algn="ctr"/>
            <a:r>
              <a:rPr lang="en-US" dirty="0"/>
              <a:t>An update on issues related to administration of the District including billing, charges, fees, programs, etc.</a:t>
            </a:r>
          </a:p>
        </p:txBody>
      </p:sp>
    </p:spTree>
    <p:extLst>
      <p:ext uri="{BB962C8B-B14F-4D97-AF65-F5344CB8AC3E}">
        <p14:creationId xmlns:p14="http://schemas.microsoft.com/office/powerpoint/2010/main" val="136056309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3F43-0599-4705-8B4B-283B2406A128}"/>
              </a:ext>
            </a:extLst>
          </p:cNvPr>
          <p:cNvSpPr>
            <a:spLocks noGrp="1"/>
          </p:cNvSpPr>
          <p:nvPr>
            <p:ph type="title"/>
          </p:nvPr>
        </p:nvSpPr>
        <p:spPr>
          <a:xfrm>
            <a:off x="595398" y="609600"/>
            <a:ext cx="11001203" cy="2209800"/>
          </a:xfrm>
        </p:spPr>
        <p:txBody>
          <a:bodyPr>
            <a:normAutofit fontScale="90000"/>
          </a:bodyPr>
          <a:lstStyle/>
          <a:p>
            <a:pPr algn="ctr" fontAlgn="base"/>
            <a:r>
              <a:rPr lang="en-US" dirty="0"/>
              <a:t>H. BOARD LETTER TRACKER:​</a:t>
            </a:r>
            <a:br>
              <a:rPr lang="en-US" dirty="0"/>
            </a:br>
            <a:r>
              <a:rPr lang="en-US" dirty="0"/>
              <a:t>AN UPDATE ON VENTURA COUNTY BOARD OF​</a:t>
            </a:r>
            <a:br>
              <a:rPr lang="en-US" dirty="0"/>
            </a:br>
            <a:r>
              <a:rPr lang="en-US" dirty="0"/>
              <a:t> SUPERVISORS AGENDA ITEMS RELATED TO THE DISTRICT</a:t>
            </a:r>
            <a:br>
              <a:rPr lang="en-US" dirty="0"/>
            </a:br>
            <a:endParaRPr lang="en-US" dirty="0"/>
          </a:p>
        </p:txBody>
      </p:sp>
      <p:sp>
        <p:nvSpPr>
          <p:cNvPr id="3" name="Date Placeholder 2">
            <a:extLst>
              <a:ext uri="{FF2B5EF4-FFF2-40B4-BE49-F238E27FC236}">
                <a16:creationId xmlns:a16="http://schemas.microsoft.com/office/drawing/2014/main" id="{BBB6E5AC-68C4-49E7-B160-307E4A58A1BC}"/>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74CD1A2F-9BFA-4B61-8AC4-050FAEEA239A}"/>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6A6148D1-3109-4A81-ADEB-A4C384029733}"/>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21</a:t>
            </a:fld>
            <a:endParaRPr lang="en-US" altLang="en-US" dirty="0"/>
          </a:p>
        </p:txBody>
      </p:sp>
      <p:sp>
        <p:nvSpPr>
          <p:cNvPr id="6" name="TextBox 5">
            <a:extLst>
              <a:ext uri="{FF2B5EF4-FFF2-40B4-BE49-F238E27FC236}">
                <a16:creationId xmlns:a16="http://schemas.microsoft.com/office/drawing/2014/main" id="{C0A89655-CB37-498F-AA80-D8C5CF6735C1}"/>
              </a:ext>
            </a:extLst>
          </p:cNvPr>
          <p:cNvSpPr txBox="1"/>
          <p:nvPr/>
        </p:nvSpPr>
        <p:spPr>
          <a:xfrm>
            <a:off x="2819400" y="3428999"/>
            <a:ext cx="6553200" cy="1200329"/>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A status report on what items the district may be presenting, or has recently presented, before the Ventura County Board of Supervisors​</a:t>
            </a:r>
          </a:p>
          <a:p>
            <a:endParaRPr lang="en-US" dirty="0"/>
          </a:p>
        </p:txBody>
      </p:sp>
    </p:spTree>
    <p:extLst>
      <p:ext uri="{BB962C8B-B14F-4D97-AF65-F5344CB8AC3E}">
        <p14:creationId xmlns:p14="http://schemas.microsoft.com/office/powerpoint/2010/main" val="367148854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CE28-88AF-4197-94DB-5D0C10C37DCB}"/>
              </a:ext>
            </a:extLst>
          </p:cNvPr>
          <p:cNvSpPr>
            <a:spLocks noGrp="1"/>
          </p:cNvSpPr>
          <p:nvPr>
            <p:ph type="title"/>
          </p:nvPr>
        </p:nvSpPr>
        <p:spPr>
          <a:xfrm>
            <a:off x="1797666" y="685800"/>
            <a:ext cx="8596668" cy="1320800"/>
          </a:xfrm>
        </p:spPr>
        <p:txBody>
          <a:bodyPr/>
          <a:lstStyle/>
          <a:p>
            <a:pPr algn="ctr"/>
            <a:r>
              <a:rPr lang="en-US" dirty="0"/>
              <a:t>I. UPDATE ON THE AGRICULTURAL FOCUS GROUP</a:t>
            </a:r>
          </a:p>
        </p:txBody>
      </p:sp>
      <p:sp>
        <p:nvSpPr>
          <p:cNvPr id="3" name="Date Placeholder 2">
            <a:extLst>
              <a:ext uri="{FF2B5EF4-FFF2-40B4-BE49-F238E27FC236}">
                <a16:creationId xmlns:a16="http://schemas.microsoft.com/office/drawing/2014/main" id="{F325DCC2-920D-47B9-A6D3-84EBB61E334B}"/>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58A44677-2626-4221-ACD6-614393891B8D}"/>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CD978DB5-7B58-45AF-BA40-D2A9FFB7A0C2}"/>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22</a:t>
            </a:fld>
            <a:endParaRPr lang="en-US" altLang="en-US" dirty="0"/>
          </a:p>
        </p:txBody>
      </p:sp>
      <p:sp>
        <p:nvSpPr>
          <p:cNvPr id="6" name="TextBox 5">
            <a:extLst>
              <a:ext uri="{FF2B5EF4-FFF2-40B4-BE49-F238E27FC236}">
                <a16:creationId xmlns:a16="http://schemas.microsoft.com/office/drawing/2014/main" id="{2C4263D2-3013-42BC-B4A1-B438B8500415}"/>
              </a:ext>
            </a:extLst>
          </p:cNvPr>
          <p:cNvSpPr txBox="1"/>
          <p:nvPr/>
        </p:nvSpPr>
        <p:spPr>
          <a:xfrm>
            <a:off x="2438400" y="2438400"/>
            <a:ext cx="7315200" cy="923330"/>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Staff holds bimonthly Agricultural Focus Meetings for customers of Districts 1 (Moorpark) and 19 (Somis)​</a:t>
            </a:r>
          </a:p>
          <a:p>
            <a:endParaRPr lang="en-US" dirty="0"/>
          </a:p>
        </p:txBody>
      </p:sp>
    </p:spTree>
    <p:extLst>
      <p:ext uri="{BB962C8B-B14F-4D97-AF65-F5344CB8AC3E}">
        <p14:creationId xmlns:p14="http://schemas.microsoft.com/office/powerpoint/2010/main" val="114199748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4140C-FDBA-47D4-A2F5-1CA7AD1B005A}"/>
              </a:ext>
            </a:extLst>
          </p:cNvPr>
          <p:cNvSpPr>
            <a:spLocks noGrp="1"/>
          </p:cNvSpPr>
          <p:nvPr>
            <p:ph type="title"/>
          </p:nvPr>
        </p:nvSpPr>
        <p:spPr>
          <a:xfrm>
            <a:off x="1797666" y="609600"/>
            <a:ext cx="8596668" cy="1320800"/>
          </a:xfrm>
        </p:spPr>
        <p:txBody>
          <a:bodyPr/>
          <a:lstStyle/>
          <a:p>
            <a:pPr algn="ctr"/>
            <a:r>
              <a:rPr lang="en-US" dirty="0"/>
              <a:t>J. Budget and Financial Review  </a:t>
            </a:r>
          </a:p>
        </p:txBody>
      </p:sp>
      <p:sp>
        <p:nvSpPr>
          <p:cNvPr id="3" name="Date Placeholder 2">
            <a:extLst>
              <a:ext uri="{FF2B5EF4-FFF2-40B4-BE49-F238E27FC236}">
                <a16:creationId xmlns:a16="http://schemas.microsoft.com/office/drawing/2014/main" id="{DB2BD571-76A2-4D3F-A868-B63C6F1E3187}"/>
              </a:ext>
            </a:extLst>
          </p:cNvPr>
          <p:cNvSpPr>
            <a:spLocks noGrp="1"/>
          </p:cNvSpPr>
          <p:nvPr>
            <p:ph type="dt" sz="half" idx="10"/>
          </p:nvPr>
        </p:nvSpPr>
        <p:spPr/>
        <p:txBody>
          <a:bodyPr/>
          <a:lstStyle/>
          <a:p>
            <a:r>
              <a:rPr lang="en-US" altLang="en-US"/>
              <a:t>Monday, July 1, 2019</a:t>
            </a:r>
            <a:endParaRPr lang="en-US" altLang="en-US" dirty="0"/>
          </a:p>
        </p:txBody>
      </p:sp>
      <p:sp>
        <p:nvSpPr>
          <p:cNvPr id="4" name="Footer Placeholder 3">
            <a:extLst>
              <a:ext uri="{FF2B5EF4-FFF2-40B4-BE49-F238E27FC236}">
                <a16:creationId xmlns:a16="http://schemas.microsoft.com/office/drawing/2014/main" id="{4C03792A-17EA-476B-A880-E2B2B6DB22E2}"/>
              </a:ext>
            </a:extLst>
          </p:cNvPr>
          <p:cNvSpPr>
            <a:spLocks noGrp="1"/>
          </p:cNvSpPr>
          <p:nvPr>
            <p:ph type="ftr" sz="quarter" idx="11"/>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Water &amp; Sanitation Department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E8A40B60-A19E-44F3-BC21-0556ECC9EBF3}"/>
              </a:ext>
            </a:extLst>
          </p:cNvPr>
          <p:cNvSpPr>
            <a:spLocks noGrp="1"/>
          </p:cNvSpPr>
          <p:nvPr>
            <p:ph type="sldNum" sz="quarter" idx="12"/>
          </p:nvPr>
        </p:nvSpPr>
        <p:spPr/>
        <p:txBody>
          <a:bodyPr/>
          <a:lstStyle/>
          <a:p>
            <a:r>
              <a:rPr lang="en-US" altLang="en-US"/>
              <a:t>Slide </a:t>
            </a:r>
            <a:fld id="{C85F3218-2598-46BA-A055-48BD03872C67}" type="slidenum">
              <a:rPr lang="en-US" altLang="en-US" smtClean="0"/>
              <a:pPr/>
              <a:t>23</a:t>
            </a:fld>
            <a:endParaRPr lang="en-US" altLang="en-US" dirty="0"/>
          </a:p>
        </p:txBody>
      </p:sp>
      <p:sp>
        <p:nvSpPr>
          <p:cNvPr id="6" name="TextBox 5">
            <a:extLst>
              <a:ext uri="{FF2B5EF4-FFF2-40B4-BE49-F238E27FC236}">
                <a16:creationId xmlns:a16="http://schemas.microsoft.com/office/drawing/2014/main" id="{C3A83C11-58B7-4CE6-993A-663CDC9AE68B}"/>
              </a:ext>
            </a:extLst>
          </p:cNvPr>
          <p:cNvSpPr txBox="1"/>
          <p:nvPr/>
        </p:nvSpPr>
        <p:spPr>
          <a:xfrm>
            <a:off x="2438400" y="2286000"/>
            <a:ext cx="7315200" cy="369332"/>
          </a:xfrm>
          <a:prstGeom prst="rect">
            <a:avLst/>
          </a:prstGeom>
          <a:noFill/>
        </p:spPr>
        <p:txBody>
          <a:bodyPr wrap="square" rtlCol="0">
            <a:spAutoFit/>
          </a:bodyPr>
          <a:lstStyle/>
          <a:p>
            <a:pPr algn="ctr"/>
            <a:r>
              <a:rPr lang="en-US" dirty="0"/>
              <a:t>An update on the budget and financial status</a:t>
            </a:r>
          </a:p>
        </p:txBody>
      </p:sp>
    </p:spTree>
    <p:extLst>
      <p:ext uri="{BB962C8B-B14F-4D97-AF65-F5344CB8AC3E}">
        <p14:creationId xmlns:p14="http://schemas.microsoft.com/office/powerpoint/2010/main" val="224890536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3E78B64-2E41-4476-A825-F30CBC102187}"/>
              </a:ext>
            </a:extLst>
          </p:cNvPr>
          <p:cNvSpPr>
            <a:spLocks noGrp="1"/>
          </p:cNvSpPr>
          <p:nvPr>
            <p:ph type="dt" sz="half" idx="10"/>
          </p:nvPr>
        </p:nvSpPr>
        <p:spPr/>
        <p:txBody>
          <a:bodyPr/>
          <a:lstStyle/>
          <a:p>
            <a:r>
              <a:rPr lang="en-US" altLang="en-US"/>
              <a:t>Monday, July 1, 2019</a:t>
            </a:r>
            <a:endParaRPr lang="en-US" altLang="en-US" dirty="0"/>
          </a:p>
        </p:txBody>
      </p:sp>
      <p:sp>
        <p:nvSpPr>
          <p:cNvPr id="4" name="Footer Placeholder 3">
            <a:extLst>
              <a:ext uri="{FF2B5EF4-FFF2-40B4-BE49-F238E27FC236}">
                <a16:creationId xmlns:a16="http://schemas.microsoft.com/office/drawing/2014/main" id="{1B24592E-E5C7-4CF4-BA5C-D5096DB11CD2}"/>
              </a:ext>
            </a:extLst>
          </p:cNvPr>
          <p:cNvSpPr>
            <a:spLocks noGrp="1"/>
          </p:cNvSpPr>
          <p:nvPr>
            <p:ph type="ftr" sz="quarter" idx="11"/>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Water &amp; Sanitation Department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A6E6EBEC-1FE7-4156-A54D-2AE3B33B3CF2}"/>
              </a:ext>
            </a:extLst>
          </p:cNvPr>
          <p:cNvSpPr>
            <a:spLocks noGrp="1"/>
          </p:cNvSpPr>
          <p:nvPr>
            <p:ph type="sldNum" sz="quarter" idx="12"/>
          </p:nvPr>
        </p:nvSpPr>
        <p:spPr/>
        <p:txBody>
          <a:bodyPr/>
          <a:lstStyle/>
          <a:p>
            <a:r>
              <a:rPr lang="en-US" altLang="en-US"/>
              <a:t>Slide </a:t>
            </a:r>
            <a:fld id="{C85F3218-2598-46BA-A055-48BD03872C67}" type="slidenum">
              <a:rPr lang="en-US" altLang="en-US" smtClean="0"/>
              <a:pPr/>
              <a:t>24</a:t>
            </a:fld>
            <a:endParaRPr lang="en-US" altLang="en-US" dirty="0"/>
          </a:p>
        </p:txBody>
      </p:sp>
      <p:pic>
        <p:nvPicPr>
          <p:cNvPr id="6" name="Picture 5">
            <a:extLst>
              <a:ext uri="{FF2B5EF4-FFF2-40B4-BE49-F238E27FC236}">
                <a16:creationId xmlns:a16="http://schemas.microsoft.com/office/drawing/2014/main" id="{8AF18421-A1C3-4CE2-B513-0C459F498D93}"/>
              </a:ext>
            </a:extLst>
          </p:cNvPr>
          <p:cNvPicPr>
            <a:picLocks noChangeAspect="1"/>
          </p:cNvPicPr>
          <p:nvPr/>
        </p:nvPicPr>
        <p:blipFill>
          <a:blip r:embed="rId2"/>
          <a:stretch>
            <a:fillRect/>
          </a:stretch>
        </p:blipFill>
        <p:spPr>
          <a:xfrm>
            <a:off x="2743200" y="692397"/>
            <a:ext cx="6253162" cy="5485358"/>
          </a:xfrm>
          <a:prstGeom prst="rect">
            <a:avLst/>
          </a:prstGeom>
        </p:spPr>
      </p:pic>
      <p:sp>
        <p:nvSpPr>
          <p:cNvPr id="7" name="Title 1">
            <a:extLst>
              <a:ext uri="{FF2B5EF4-FFF2-40B4-BE49-F238E27FC236}">
                <a16:creationId xmlns:a16="http://schemas.microsoft.com/office/drawing/2014/main" id="{E662945D-F0F5-482D-B742-265F547EF580}"/>
              </a:ext>
            </a:extLst>
          </p:cNvPr>
          <p:cNvSpPr>
            <a:spLocks noGrp="1"/>
          </p:cNvSpPr>
          <p:nvPr>
            <p:ph type="title"/>
          </p:nvPr>
        </p:nvSpPr>
        <p:spPr>
          <a:xfrm>
            <a:off x="1571447" y="-33130"/>
            <a:ext cx="8596668" cy="1320800"/>
          </a:xfrm>
        </p:spPr>
        <p:txBody>
          <a:bodyPr/>
          <a:lstStyle/>
          <a:p>
            <a:pPr algn="ctr"/>
            <a:r>
              <a:rPr lang="en-US" dirty="0"/>
              <a:t>1. Budget and Financial Review  </a:t>
            </a:r>
          </a:p>
        </p:txBody>
      </p:sp>
    </p:spTree>
    <p:extLst>
      <p:ext uri="{BB962C8B-B14F-4D97-AF65-F5344CB8AC3E}">
        <p14:creationId xmlns:p14="http://schemas.microsoft.com/office/powerpoint/2010/main" val="104142976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623661-27EE-4E13-B7EB-B8AA5707E9F3}"/>
              </a:ext>
            </a:extLst>
          </p:cNvPr>
          <p:cNvSpPr>
            <a:spLocks noGrp="1"/>
          </p:cNvSpPr>
          <p:nvPr>
            <p:ph type="dt" sz="half" idx="10"/>
          </p:nvPr>
        </p:nvSpPr>
        <p:spPr/>
        <p:txBody>
          <a:bodyPr/>
          <a:lstStyle/>
          <a:p>
            <a:r>
              <a:rPr lang="en-US" altLang="en-US"/>
              <a:t>Monday, July 1, 2019</a:t>
            </a:r>
            <a:endParaRPr lang="en-US" altLang="en-US" dirty="0"/>
          </a:p>
        </p:txBody>
      </p:sp>
      <p:sp>
        <p:nvSpPr>
          <p:cNvPr id="4" name="Footer Placeholder 3">
            <a:extLst>
              <a:ext uri="{FF2B5EF4-FFF2-40B4-BE49-F238E27FC236}">
                <a16:creationId xmlns:a16="http://schemas.microsoft.com/office/drawing/2014/main" id="{DC2CD8DB-7C8B-4C4F-803B-E54CF863D51E}"/>
              </a:ext>
            </a:extLst>
          </p:cNvPr>
          <p:cNvSpPr>
            <a:spLocks noGrp="1"/>
          </p:cNvSpPr>
          <p:nvPr>
            <p:ph type="ftr" sz="quarter" idx="11"/>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Water &amp; Sanitation Department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583B42DC-F777-4D75-BA6D-448F2EF4BB64}"/>
              </a:ext>
            </a:extLst>
          </p:cNvPr>
          <p:cNvSpPr>
            <a:spLocks noGrp="1"/>
          </p:cNvSpPr>
          <p:nvPr>
            <p:ph type="sldNum" sz="quarter" idx="12"/>
          </p:nvPr>
        </p:nvSpPr>
        <p:spPr/>
        <p:txBody>
          <a:bodyPr/>
          <a:lstStyle/>
          <a:p>
            <a:r>
              <a:rPr lang="en-US" altLang="en-US"/>
              <a:t>Slide </a:t>
            </a:r>
            <a:fld id="{C85F3218-2598-46BA-A055-48BD03872C67}" type="slidenum">
              <a:rPr lang="en-US" altLang="en-US" smtClean="0"/>
              <a:pPr/>
              <a:t>25</a:t>
            </a:fld>
            <a:endParaRPr lang="en-US" altLang="en-US" dirty="0"/>
          </a:p>
        </p:txBody>
      </p:sp>
      <p:pic>
        <p:nvPicPr>
          <p:cNvPr id="6" name="Picture 5">
            <a:extLst>
              <a:ext uri="{FF2B5EF4-FFF2-40B4-BE49-F238E27FC236}">
                <a16:creationId xmlns:a16="http://schemas.microsoft.com/office/drawing/2014/main" id="{0D9074EE-6312-4865-816C-255A66913DE6}"/>
              </a:ext>
            </a:extLst>
          </p:cNvPr>
          <p:cNvPicPr>
            <a:picLocks noChangeAspect="1"/>
          </p:cNvPicPr>
          <p:nvPr/>
        </p:nvPicPr>
        <p:blipFill>
          <a:blip r:embed="rId2"/>
          <a:stretch>
            <a:fillRect/>
          </a:stretch>
        </p:blipFill>
        <p:spPr>
          <a:xfrm>
            <a:off x="2286000" y="374071"/>
            <a:ext cx="7358062" cy="5803684"/>
          </a:xfrm>
          <a:prstGeom prst="rect">
            <a:avLst/>
          </a:prstGeom>
        </p:spPr>
      </p:pic>
      <p:sp>
        <p:nvSpPr>
          <p:cNvPr id="7" name="Title 1">
            <a:extLst>
              <a:ext uri="{FF2B5EF4-FFF2-40B4-BE49-F238E27FC236}">
                <a16:creationId xmlns:a16="http://schemas.microsoft.com/office/drawing/2014/main" id="{2EEF12E0-6A86-4FDD-A041-12FE1D7D3B24}"/>
              </a:ext>
            </a:extLst>
          </p:cNvPr>
          <p:cNvSpPr>
            <a:spLocks noGrp="1"/>
          </p:cNvSpPr>
          <p:nvPr>
            <p:ph type="title"/>
          </p:nvPr>
        </p:nvSpPr>
        <p:spPr>
          <a:xfrm>
            <a:off x="1797666" y="-76200"/>
            <a:ext cx="8596668" cy="1320800"/>
          </a:xfrm>
        </p:spPr>
        <p:txBody>
          <a:bodyPr/>
          <a:lstStyle/>
          <a:p>
            <a:pPr algn="ctr"/>
            <a:r>
              <a:rPr lang="en-US" dirty="0"/>
              <a:t>2. Budget and Financial Review  </a:t>
            </a:r>
          </a:p>
        </p:txBody>
      </p:sp>
    </p:spTree>
    <p:extLst>
      <p:ext uri="{BB962C8B-B14F-4D97-AF65-F5344CB8AC3E}">
        <p14:creationId xmlns:p14="http://schemas.microsoft.com/office/powerpoint/2010/main" val="185369503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662A9E7-47F3-4764-9890-B0292ECA20BB}"/>
              </a:ext>
            </a:extLst>
          </p:cNvPr>
          <p:cNvSpPr>
            <a:spLocks noGrp="1"/>
          </p:cNvSpPr>
          <p:nvPr>
            <p:ph type="dt" sz="half" idx="10"/>
          </p:nvPr>
        </p:nvSpPr>
        <p:spPr/>
        <p:txBody>
          <a:bodyPr/>
          <a:lstStyle/>
          <a:p>
            <a:r>
              <a:rPr lang="en-US" altLang="en-US"/>
              <a:t>Monday, July 1, 2019</a:t>
            </a:r>
            <a:endParaRPr lang="en-US" altLang="en-US" dirty="0"/>
          </a:p>
        </p:txBody>
      </p:sp>
      <p:sp>
        <p:nvSpPr>
          <p:cNvPr id="4" name="Footer Placeholder 3">
            <a:extLst>
              <a:ext uri="{FF2B5EF4-FFF2-40B4-BE49-F238E27FC236}">
                <a16:creationId xmlns:a16="http://schemas.microsoft.com/office/drawing/2014/main" id="{57C4E967-5ED2-4BAA-80A1-D0FFA5F839D3}"/>
              </a:ext>
            </a:extLst>
          </p:cNvPr>
          <p:cNvSpPr>
            <a:spLocks noGrp="1"/>
          </p:cNvSpPr>
          <p:nvPr>
            <p:ph type="ftr" sz="quarter" idx="11"/>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Water &amp; Sanitation Department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9D4DFEC3-CF91-42E6-BDD9-3A8F62DAF9C4}"/>
              </a:ext>
            </a:extLst>
          </p:cNvPr>
          <p:cNvSpPr>
            <a:spLocks noGrp="1"/>
          </p:cNvSpPr>
          <p:nvPr>
            <p:ph type="sldNum" sz="quarter" idx="12"/>
          </p:nvPr>
        </p:nvSpPr>
        <p:spPr/>
        <p:txBody>
          <a:bodyPr/>
          <a:lstStyle/>
          <a:p>
            <a:r>
              <a:rPr lang="en-US" altLang="en-US"/>
              <a:t>Slide </a:t>
            </a:r>
            <a:fld id="{C85F3218-2598-46BA-A055-48BD03872C67}" type="slidenum">
              <a:rPr lang="en-US" altLang="en-US" smtClean="0"/>
              <a:pPr/>
              <a:t>26</a:t>
            </a:fld>
            <a:endParaRPr lang="en-US" altLang="en-US" dirty="0"/>
          </a:p>
        </p:txBody>
      </p:sp>
      <p:pic>
        <p:nvPicPr>
          <p:cNvPr id="6" name="Picture 5">
            <a:extLst>
              <a:ext uri="{FF2B5EF4-FFF2-40B4-BE49-F238E27FC236}">
                <a16:creationId xmlns:a16="http://schemas.microsoft.com/office/drawing/2014/main" id="{2DDCDBCF-BF19-43FA-A9C2-74B63230727F}"/>
              </a:ext>
            </a:extLst>
          </p:cNvPr>
          <p:cNvPicPr>
            <a:picLocks noChangeAspect="1"/>
          </p:cNvPicPr>
          <p:nvPr/>
        </p:nvPicPr>
        <p:blipFill>
          <a:blip r:embed="rId2"/>
          <a:stretch>
            <a:fillRect/>
          </a:stretch>
        </p:blipFill>
        <p:spPr>
          <a:xfrm>
            <a:off x="3466889" y="381000"/>
            <a:ext cx="5207338" cy="5768640"/>
          </a:xfrm>
          <a:prstGeom prst="rect">
            <a:avLst/>
          </a:prstGeom>
        </p:spPr>
      </p:pic>
      <p:sp>
        <p:nvSpPr>
          <p:cNvPr id="7" name="Title 1">
            <a:extLst>
              <a:ext uri="{FF2B5EF4-FFF2-40B4-BE49-F238E27FC236}">
                <a16:creationId xmlns:a16="http://schemas.microsoft.com/office/drawing/2014/main" id="{AC88B15D-2653-41E9-A093-B43969B46121}"/>
              </a:ext>
            </a:extLst>
          </p:cNvPr>
          <p:cNvSpPr>
            <a:spLocks noGrp="1"/>
          </p:cNvSpPr>
          <p:nvPr>
            <p:ph type="title"/>
          </p:nvPr>
        </p:nvSpPr>
        <p:spPr>
          <a:xfrm>
            <a:off x="1772224" y="-76200"/>
            <a:ext cx="8596668" cy="1320800"/>
          </a:xfrm>
        </p:spPr>
        <p:txBody>
          <a:bodyPr/>
          <a:lstStyle/>
          <a:p>
            <a:pPr algn="ctr"/>
            <a:r>
              <a:rPr lang="en-US" dirty="0"/>
              <a:t>3. Budget and Financial Review  </a:t>
            </a:r>
          </a:p>
        </p:txBody>
      </p:sp>
    </p:spTree>
    <p:extLst>
      <p:ext uri="{BB962C8B-B14F-4D97-AF65-F5344CB8AC3E}">
        <p14:creationId xmlns:p14="http://schemas.microsoft.com/office/powerpoint/2010/main" val="205736467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EAE6731-A550-4A2D-A066-AFA3DCF25EF0}"/>
              </a:ext>
            </a:extLst>
          </p:cNvPr>
          <p:cNvSpPr>
            <a:spLocks noGrp="1"/>
          </p:cNvSpPr>
          <p:nvPr>
            <p:ph type="dt" sz="half" idx="10"/>
          </p:nvPr>
        </p:nvSpPr>
        <p:spPr/>
        <p:txBody>
          <a:bodyPr/>
          <a:lstStyle/>
          <a:p>
            <a:r>
              <a:rPr lang="en-US" altLang="en-US"/>
              <a:t>Monday, July 1, 2019</a:t>
            </a:r>
            <a:endParaRPr lang="en-US" altLang="en-US" dirty="0"/>
          </a:p>
        </p:txBody>
      </p:sp>
      <p:sp>
        <p:nvSpPr>
          <p:cNvPr id="4" name="Footer Placeholder 3">
            <a:extLst>
              <a:ext uri="{FF2B5EF4-FFF2-40B4-BE49-F238E27FC236}">
                <a16:creationId xmlns:a16="http://schemas.microsoft.com/office/drawing/2014/main" id="{BB198FC7-9A35-4BD2-8694-8CEE42052223}"/>
              </a:ext>
            </a:extLst>
          </p:cNvPr>
          <p:cNvSpPr>
            <a:spLocks noGrp="1"/>
          </p:cNvSpPr>
          <p:nvPr>
            <p:ph type="ftr" sz="quarter" idx="11"/>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Water &amp; Sanitation Department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9D9CDF36-6D89-468B-A86A-1664E2C6D615}"/>
              </a:ext>
            </a:extLst>
          </p:cNvPr>
          <p:cNvSpPr>
            <a:spLocks noGrp="1"/>
          </p:cNvSpPr>
          <p:nvPr>
            <p:ph type="sldNum" sz="quarter" idx="12"/>
          </p:nvPr>
        </p:nvSpPr>
        <p:spPr/>
        <p:txBody>
          <a:bodyPr/>
          <a:lstStyle/>
          <a:p>
            <a:r>
              <a:rPr lang="en-US" altLang="en-US"/>
              <a:t>Slide </a:t>
            </a:r>
            <a:fld id="{C85F3218-2598-46BA-A055-48BD03872C67}" type="slidenum">
              <a:rPr lang="en-US" altLang="en-US" smtClean="0"/>
              <a:pPr/>
              <a:t>27</a:t>
            </a:fld>
            <a:endParaRPr lang="en-US" altLang="en-US" dirty="0"/>
          </a:p>
        </p:txBody>
      </p:sp>
      <p:pic>
        <p:nvPicPr>
          <p:cNvPr id="6" name="Picture 5">
            <a:extLst>
              <a:ext uri="{FF2B5EF4-FFF2-40B4-BE49-F238E27FC236}">
                <a16:creationId xmlns:a16="http://schemas.microsoft.com/office/drawing/2014/main" id="{4DADB60B-BC33-4D85-950B-D634039D9D8E}"/>
              </a:ext>
            </a:extLst>
          </p:cNvPr>
          <p:cNvPicPr>
            <a:picLocks noChangeAspect="1"/>
          </p:cNvPicPr>
          <p:nvPr/>
        </p:nvPicPr>
        <p:blipFill>
          <a:blip r:embed="rId2"/>
          <a:stretch>
            <a:fillRect/>
          </a:stretch>
        </p:blipFill>
        <p:spPr>
          <a:xfrm>
            <a:off x="3026976" y="533399"/>
            <a:ext cx="6138048" cy="5616241"/>
          </a:xfrm>
          <a:prstGeom prst="rect">
            <a:avLst/>
          </a:prstGeom>
        </p:spPr>
      </p:pic>
      <p:sp>
        <p:nvSpPr>
          <p:cNvPr id="7" name="Title 1">
            <a:extLst>
              <a:ext uri="{FF2B5EF4-FFF2-40B4-BE49-F238E27FC236}">
                <a16:creationId xmlns:a16="http://schemas.microsoft.com/office/drawing/2014/main" id="{D51F3A44-E7AD-4EEC-B69E-BA79B0F71AC8}"/>
              </a:ext>
            </a:extLst>
          </p:cNvPr>
          <p:cNvSpPr>
            <a:spLocks noGrp="1"/>
          </p:cNvSpPr>
          <p:nvPr>
            <p:ph type="title"/>
          </p:nvPr>
        </p:nvSpPr>
        <p:spPr>
          <a:xfrm>
            <a:off x="1797666" y="0"/>
            <a:ext cx="8596668" cy="1320800"/>
          </a:xfrm>
        </p:spPr>
        <p:txBody>
          <a:bodyPr/>
          <a:lstStyle/>
          <a:p>
            <a:pPr algn="ctr"/>
            <a:r>
              <a:rPr lang="en-US" dirty="0"/>
              <a:t>4. Budget and Financial Review  </a:t>
            </a:r>
          </a:p>
        </p:txBody>
      </p:sp>
    </p:spTree>
    <p:extLst>
      <p:ext uri="{BB962C8B-B14F-4D97-AF65-F5344CB8AC3E}">
        <p14:creationId xmlns:p14="http://schemas.microsoft.com/office/powerpoint/2010/main" val="462582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9DB9-E572-4A5A-A3F3-77536974B86F}"/>
              </a:ext>
            </a:extLst>
          </p:cNvPr>
          <p:cNvSpPr>
            <a:spLocks noGrp="1"/>
          </p:cNvSpPr>
          <p:nvPr>
            <p:ph type="title"/>
          </p:nvPr>
        </p:nvSpPr>
        <p:spPr>
          <a:xfrm>
            <a:off x="1797666" y="609600"/>
            <a:ext cx="8596668" cy="685800"/>
          </a:xfrm>
        </p:spPr>
        <p:txBody>
          <a:bodyPr>
            <a:normAutofit fontScale="90000"/>
          </a:bodyPr>
          <a:lstStyle/>
          <a:p>
            <a:pPr algn="ctr"/>
            <a:r>
              <a:rPr lang="en-US" dirty="0"/>
              <a:t>J. DIRECTOR’S INFORMATIONAL ITEMS​</a:t>
            </a:r>
            <a:br>
              <a:rPr lang="en-US" dirty="0"/>
            </a:br>
            <a:endParaRPr lang="en-US" dirty="0"/>
          </a:p>
        </p:txBody>
      </p:sp>
      <p:sp>
        <p:nvSpPr>
          <p:cNvPr id="3" name="Date Placeholder 2">
            <a:extLst>
              <a:ext uri="{FF2B5EF4-FFF2-40B4-BE49-F238E27FC236}">
                <a16:creationId xmlns:a16="http://schemas.microsoft.com/office/drawing/2014/main" id="{A110A3CD-E2AF-49AF-AD3F-A69F839FDAC3}"/>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A5B40F38-7293-4EDC-AC26-55D784840FA1}"/>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64E6F125-6537-4B84-92BD-6D11A1E6277D}"/>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28</a:t>
            </a:fld>
            <a:endParaRPr lang="en-US" altLang="en-US" dirty="0"/>
          </a:p>
        </p:txBody>
      </p:sp>
      <p:sp>
        <p:nvSpPr>
          <p:cNvPr id="6" name="TextBox 5">
            <a:extLst>
              <a:ext uri="{FF2B5EF4-FFF2-40B4-BE49-F238E27FC236}">
                <a16:creationId xmlns:a16="http://schemas.microsoft.com/office/drawing/2014/main" id="{FB3EC928-5465-4E40-8259-8E50BF097BE4}"/>
              </a:ext>
            </a:extLst>
          </p:cNvPr>
          <p:cNvSpPr txBox="1"/>
          <p:nvPr/>
        </p:nvSpPr>
        <p:spPr>
          <a:xfrm>
            <a:off x="2133600" y="2286000"/>
            <a:ext cx="8077200" cy="923330"/>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Provides the opportunity for the Director to present items that are not within the subject matter of the District’s Staff Report.​</a:t>
            </a:r>
          </a:p>
          <a:p>
            <a:pPr algn="ctr"/>
            <a:endParaRPr lang="en-US" dirty="0"/>
          </a:p>
        </p:txBody>
      </p:sp>
    </p:spTree>
    <p:extLst>
      <p:ext uri="{BB962C8B-B14F-4D97-AF65-F5344CB8AC3E}">
        <p14:creationId xmlns:p14="http://schemas.microsoft.com/office/powerpoint/2010/main" val="262668035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A70F-BCB9-44E5-AEF1-B46CCD3887A2}"/>
              </a:ext>
            </a:extLst>
          </p:cNvPr>
          <p:cNvSpPr>
            <a:spLocks noGrp="1"/>
          </p:cNvSpPr>
          <p:nvPr>
            <p:ph type="title"/>
          </p:nvPr>
        </p:nvSpPr>
        <p:spPr>
          <a:xfrm>
            <a:off x="1797666" y="216050"/>
            <a:ext cx="8596668" cy="1320800"/>
          </a:xfrm>
        </p:spPr>
        <p:txBody>
          <a:bodyPr/>
          <a:lstStyle/>
          <a:p>
            <a:pPr algn="ctr"/>
            <a:r>
              <a:rPr lang="en-US" dirty="0"/>
              <a:t>1.	DIRECTORS ITEMS</a:t>
            </a:r>
          </a:p>
        </p:txBody>
      </p:sp>
      <p:sp>
        <p:nvSpPr>
          <p:cNvPr id="3" name="Date Placeholder 2">
            <a:extLst>
              <a:ext uri="{FF2B5EF4-FFF2-40B4-BE49-F238E27FC236}">
                <a16:creationId xmlns:a16="http://schemas.microsoft.com/office/drawing/2014/main" id="{796DF358-EFFF-41A1-9CB9-5EB5BAFF194D}"/>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CFE1E2F8-4715-4230-8C29-652A1E0959BF}"/>
              </a:ext>
            </a:extLst>
          </p:cNvPr>
          <p:cNvSpPr>
            <a:spLocks noGrp="1"/>
          </p:cNvSpPr>
          <p:nvPr>
            <p:ph type="ftr" sz="quarter" idx="11"/>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Water &amp; Sanitation Department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537FDBEA-30FE-4BF1-BCF9-EDFED66B1F55}"/>
              </a:ext>
            </a:extLst>
          </p:cNvPr>
          <p:cNvSpPr>
            <a:spLocks noGrp="1"/>
          </p:cNvSpPr>
          <p:nvPr>
            <p:ph type="sldNum" sz="quarter" idx="12"/>
          </p:nvPr>
        </p:nvSpPr>
        <p:spPr/>
        <p:txBody>
          <a:bodyPr/>
          <a:lstStyle/>
          <a:p>
            <a:r>
              <a:rPr lang="en-US" altLang="en-US"/>
              <a:t>Slide </a:t>
            </a:r>
            <a:fld id="{C85F3218-2598-46BA-A055-48BD03872C67}" type="slidenum">
              <a:rPr lang="en-US" altLang="en-US" smtClean="0"/>
              <a:pPr/>
              <a:t>29</a:t>
            </a:fld>
            <a:endParaRPr lang="en-US" altLang="en-US" dirty="0"/>
          </a:p>
        </p:txBody>
      </p:sp>
      <p:pic>
        <p:nvPicPr>
          <p:cNvPr id="6" name="Picture 5">
            <a:extLst>
              <a:ext uri="{FF2B5EF4-FFF2-40B4-BE49-F238E27FC236}">
                <a16:creationId xmlns:a16="http://schemas.microsoft.com/office/drawing/2014/main" id="{DBF3F8BD-331F-472D-8858-657E4A75CF68}"/>
              </a:ext>
            </a:extLst>
          </p:cNvPr>
          <p:cNvPicPr>
            <a:picLocks noChangeAspect="1"/>
          </p:cNvPicPr>
          <p:nvPr/>
        </p:nvPicPr>
        <p:blipFill>
          <a:blip r:embed="rId2"/>
          <a:stretch>
            <a:fillRect/>
          </a:stretch>
        </p:blipFill>
        <p:spPr>
          <a:xfrm>
            <a:off x="76200" y="729343"/>
            <a:ext cx="11887200" cy="5290457"/>
          </a:xfrm>
          <a:prstGeom prst="rect">
            <a:avLst/>
          </a:prstGeom>
        </p:spPr>
      </p:pic>
    </p:spTree>
    <p:extLst>
      <p:ext uri="{BB962C8B-B14F-4D97-AF65-F5344CB8AC3E}">
        <p14:creationId xmlns:p14="http://schemas.microsoft.com/office/powerpoint/2010/main" val="123202471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dirty="0"/>
              <a:t>Thursday, August 15, 2019</a:t>
            </a:r>
          </a:p>
        </p:txBody>
      </p:sp>
      <p:sp>
        <p:nvSpPr>
          <p:cNvPr id="4" name="Footer Placeholder 3"/>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p:cNvSpPr>
            <a:spLocks noGrp="1"/>
          </p:cNvSpPr>
          <p:nvPr>
            <p:ph type="sldNum" sz="quarter" idx="12"/>
          </p:nvPr>
        </p:nvSpPr>
        <p:spPr/>
        <p:txBody>
          <a:bodyPr/>
          <a:lstStyle/>
          <a:p>
            <a:r>
              <a:rPr lang="en-US" altLang="en-US" dirty="0"/>
              <a:t>Slide </a:t>
            </a:r>
            <a:fld id="{C85F3218-2598-46BA-A055-48BD03872C67}" type="slidenum">
              <a:rPr lang="en-US" altLang="en-US" smtClean="0"/>
              <a:pPr/>
              <a:t>3</a:t>
            </a:fld>
            <a:endParaRPr lang="en-US" altLang="en-US" dirty="0"/>
          </a:p>
        </p:txBody>
      </p:sp>
      <p:sp>
        <p:nvSpPr>
          <p:cNvPr id="6" name="Title 1">
            <a:extLst>
              <a:ext uri="{FF2B5EF4-FFF2-40B4-BE49-F238E27FC236}">
                <a16:creationId xmlns:a16="http://schemas.microsoft.com/office/drawing/2014/main" id="{2E61DA51-2CA2-4857-934B-BE1618B7E6BD}"/>
              </a:ext>
            </a:extLst>
          </p:cNvPr>
          <p:cNvSpPr txBox="1">
            <a:spLocks/>
          </p:cNvSpPr>
          <p:nvPr/>
        </p:nvSpPr>
        <p:spPr>
          <a:xfrm>
            <a:off x="1873075" y="152400"/>
            <a:ext cx="8445850" cy="3276600"/>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36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endParaRPr lang="en-US" dirty="0"/>
          </a:p>
          <a:p>
            <a:pPr marL="742950" indent="-742950" fontAlgn="auto">
              <a:spcAft>
                <a:spcPts val="0"/>
              </a:spcAft>
              <a:buAutoNum type="arabicPeriod"/>
            </a:pPr>
            <a:r>
              <a:rPr lang="en-US" dirty="0"/>
              <a:t>CALL TO ORDER</a:t>
            </a:r>
          </a:p>
          <a:p>
            <a:pPr marL="742950" indent="-742950" fontAlgn="auto">
              <a:spcAft>
                <a:spcPts val="0"/>
              </a:spcAft>
              <a:buAutoNum type="arabicPeriod"/>
            </a:pPr>
            <a:endParaRPr lang="en-US" dirty="0"/>
          </a:p>
          <a:p>
            <a:pPr marL="742950" indent="-742950" fontAlgn="auto">
              <a:spcAft>
                <a:spcPts val="0"/>
              </a:spcAft>
              <a:buAutoNum type="arabicPeriod"/>
            </a:pPr>
            <a:r>
              <a:rPr lang="en-US" dirty="0"/>
              <a:t>APPROVAL OF THE JULY 1, 2019 SPECIAL MEETING MINUTES</a:t>
            </a:r>
          </a:p>
        </p:txBody>
      </p:sp>
      <p:sp>
        <p:nvSpPr>
          <p:cNvPr id="8" name="TextBox 7">
            <a:extLst>
              <a:ext uri="{FF2B5EF4-FFF2-40B4-BE49-F238E27FC236}">
                <a16:creationId xmlns:a16="http://schemas.microsoft.com/office/drawing/2014/main" id="{C9ADF5E1-42CE-4705-B7CF-A4387BA5FB2F}"/>
              </a:ext>
            </a:extLst>
          </p:cNvPr>
          <p:cNvSpPr txBox="1"/>
          <p:nvPr/>
        </p:nvSpPr>
        <p:spPr>
          <a:xfrm>
            <a:off x="3276600" y="3657600"/>
            <a:ext cx="5638800"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Vote: Yeas / Nays / Absence / Abstained</a:t>
            </a:r>
          </a:p>
        </p:txBody>
      </p:sp>
    </p:spTree>
    <p:extLst>
      <p:ext uri="{BB962C8B-B14F-4D97-AF65-F5344CB8AC3E}">
        <p14:creationId xmlns:p14="http://schemas.microsoft.com/office/powerpoint/2010/main" val="153071079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8320-1E2F-45C1-9DCB-C65F9BD893D6}"/>
              </a:ext>
            </a:extLst>
          </p:cNvPr>
          <p:cNvSpPr>
            <a:spLocks noGrp="1"/>
          </p:cNvSpPr>
          <p:nvPr>
            <p:ph type="title"/>
          </p:nvPr>
        </p:nvSpPr>
        <p:spPr>
          <a:xfrm>
            <a:off x="1797666" y="361707"/>
            <a:ext cx="8596668" cy="1320800"/>
          </a:xfrm>
        </p:spPr>
        <p:txBody>
          <a:bodyPr/>
          <a:lstStyle/>
          <a:p>
            <a:pPr algn="ctr"/>
            <a:r>
              <a:rPr lang="en-US" dirty="0"/>
              <a:t>2. DIRECTORS ITEMS</a:t>
            </a:r>
          </a:p>
        </p:txBody>
      </p:sp>
      <p:sp>
        <p:nvSpPr>
          <p:cNvPr id="3" name="Date Placeholder 2">
            <a:extLst>
              <a:ext uri="{FF2B5EF4-FFF2-40B4-BE49-F238E27FC236}">
                <a16:creationId xmlns:a16="http://schemas.microsoft.com/office/drawing/2014/main" id="{98540831-9BEC-43EE-AFF7-A6BA194AA3D0}"/>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4BDAB164-3374-420F-BAC5-0AEEF75BAFF0}"/>
              </a:ext>
            </a:extLst>
          </p:cNvPr>
          <p:cNvSpPr>
            <a:spLocks noGrp="1"/>
          </p:cNvSpPr>
          <p:nvPr>
            <p:ph type="ftr" sz="quarter" idx="11"/>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Water &amp; Sanitation Department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55C50A60-5379-43FB-8F53-DFC606E61EAC}"/>
              </a:ext>
            </a:extLst>
          </p:cNvPr>
          <p:cNvSpPr>
            <a:spLocks noGrp="1"/>
          </p:cNvSpPr>
          <p:nvPr>
            <p:ph type="sldNum" sz="quarter" idx="12"/>
          </p:nvPr>
        </p:nvSpPr>
        <p:spPr/>
        <p:txBody>
          <a:bodyPr/>
          <a:lstStyle/>
          <a:p>
            <a:r>
              <a:rPr lang="en-US" altLang="en-US"/>
              <a:t>Slide </a:t>
            </a:r>
            <a:fld id="{C85F3218-2598-46BA-A055-48BD03872C67}" type="slidenum">
              <a:rPr lang="en-US" altLang="en-US" smtClean="0"/>
              <a:pPr/>
              <a:t>30</a:t>
            </a:fld>
            <a:endParaRPr lang="en-US" altLang="en-US" dirty="0"/>
          </a:p>
        </p:txBody>
      </p:sp>
      <p:pic>
        <p:nvPicPr>
          <p:cNvPr id="6" name="Picture 5">
            <a:extLst>
              <a:ext uri="{FF2B5EF4-FFF2-40B4-BE49-F238E27FC236}">
                <a16:creationId xmlns:a16="http://schemas.microsoft.com/office/drawing/2014/main" id="{AD39DA61-B31C-4AA9-A520-65B47B372EF4}"/>
              </a:ext>
            </a:extLst>
          </p:cNvPr>
          <p:cNvPicPr>
            <a:picLocks noChangeAspect="1"/>
          </p:cNvPicPr>
          <p:nvPr/>
        </p:nvPicPr>
        <p:blipFill>
          <a:blip r:embed="rId2"/>
          <a:stretch>
            <a:fillRect/>
          </a:stretch>
        </p:blipFill>
        <p:spPr>
          <a:xfrm>
            <a:off x="2033587" y="938212"/>
            <a:ext cx="8124825" cy="4981575"/>
          </a:xfrm>
          <a:prstGeom prst="rect">
            <a:avLst/>
          </a:prstGeom>
        </p:spPr>
      </p:pic>
    </p:spTree>
    <p:extLst>
      <p:ext uri="{BB962C8B-B14F-4D97-AF65-F5344CB8AC3E}">
        <p14:creationId xmlns:p14="http://schemas.microsoft.com/office/powerpoint/2010/main" val="3178812447"/>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ADE1-B031-41E0-B117-7AED24BBAC0E}"/>
              </a:ext>
            </a:extLst>
          </p:cNvPr>
          <p:cNvSpPr>
            <a:spLocks noGrp="1"/>
          </p:cNvSpPr>
          <p:nvPr>
            <p:ph type="title"/>
          </p:nvPr>
        </p:nvSpPr>
        <p:spPr>
          <a:xfrm>
            <a:off x="1797666" y="343234"/>
            <a:ext cx="8596668" cy="1320800"/>
          </a:xfrm>
        </p:spPr>
        <p:txBody>
          <a:bodyPr/>
          <a:lstStyle/>
          <a:p>
            <a:pPr algn="ctr"/>
            <a:r>
              <a:rPr lang="en-US" dirty="0"/>
              <a:t>3. DIRECTORS ITEMS</a:t>
            </a:r>
          </a:p>
        </p:txBody>
      </p:sp>
      <p:sp>
        <p:nvSpPr>
          <p:cNvPr id="3" name="Date Placeholder 2">
            <a:extLst>
              <a:ext uri="{FF2B5EF4-FFF2-40B4-BE49-F238E27FC236}">
                <a16:creationId xmlns:a16="http://schemas.microsoft.com/office/drawing/2014/main" id="{C8FA3B83-671A-42B9-9759-1E6B6BDE6620}"/>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874B4C02-7476-4773-9B06-566F92D782C1}"/>
              </a:ext>
            </a:extLst>
          </p:cNvPr>
          <p:cNvSpPr>
            <a:spLocks noGrp="1"/>
          </p:cNvSpPr>
          <p:nvPr>
            <p:ph type="ftr" sz="quarter" idx="11"/>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Water &amp; Sanitation Department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56C6264C-F38E-414B-B8DB-1ECA7FF75DAF}"/>
              </a:ext>
            </a:extLst>
          </p:cNvPr>
          <p:cNvSpPr>
            <a:spLocks noGrp="1"/>
          </p:cNvSpPr>
          <p:nvPr>
            <p:ph type="sldNum" sz="quarter" idx="12"/>
          </p:nvPr>
        </p:nvSpPr>
        <p:spPr/>
        <p:txBody>
          <a:bodyPr/>
          <a:lstStyle/>
          <a:p>
            <a:r>
              <a:rPr lang="en-US" altLang="en-US"/>
              <a:t>Slide </a:t>
            </a:r>
            <a:fld id="{C85F3218-2598-46BA-A055-48BD03872C67}" type="slidenum">
              <a:rPr lang="en-US" altLang="en-US" smtClean="0"/>
              <a:pPr/>
              <a:t>31</a:t>
            </a:fld>
            <a:endParaRPr lang="en-US" altLang="en-US" dirty="0"/>
          </a:p>
        </p:txBody>
      </p:sp>
      <p:pic>
        <p:nvPicPr>
          <p:cNvPr id="6" name="Picture 5">
            <a:extLst>
              <a:ext uri="{FF2B5EF4-FFF2-40B4-BE49-F238E27FC236}">
                <a16:creationId xmlns:a16="http://schemas.microsoft.com/office/drawing/2014/main" id="{638D2E01-06CD-4AE2-A0CA-19688C6C7B55}"/>
              </a:ext>
            </a:extLst>
          </p:cNvPr>
          <p:cNvPicPr>
            <a:picLocks noChangeAspect="1"/>
          </p:cNvPicPr>
          <p:nvPr/>
        </p:nvPicPr>
        <p:blipFill>
          <a:blip r:embed="rId2"/>
          <a:stretch>
            <a:fillRect/>
          </a:stretch>
        </p:blipFill>
        <p:spPr>
          <a:xfrm>
            <a:off x="2014537" y="1004887"/>
            <a:ext cx="8162925" cy="4848225"/>
          </a:xfrm>
          <a:prstGeom prst="rect">
            <a:avLst/>
          </a:prstGeom>
        </p:spPr>
      </p:pic>
    </p:spTree>
    <p:extLst>
      <p:ext uri="{BB962C8B-B14F-4D97-AF65-F5344CB8AC3E}">
        <p14:creationId xmlns:p14="http://schemas.microsoft.com/office/powerpoint/2010/main" val="396840597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ADE1-B031-41E0-B117-7AED24BBAC0E}"/>
              </a:ext>
            </a:extLst>
          </p:cNvPr>
          <p:cNvSpPr>
            <a:spLocks noGrp="1"/>
          </p:cNvSpPr>
          <p:nvPr>
            <p:ph type="title"/>
          </p:nvPr>
        </p:nvSpPr>
        <p:spPr>
          <a:xfrm>
            <a:off x="1797666" y="343234"/>
            <a:ext cx="8596668" cy="1320800"/>
          </a:xfrm>
        </p:spPr>
        <p:txBody>
          <a:bodyPr/>
          <a:lstStyle/>
          <a:p>
            <a:pPr algn="ctr"/>
            <a:r>
              <a:rPr lang="en-US" dirty="0"/>
              <a:t>4. DIRECTORS ITEMS</a:t>
            </a:r>
          </a:p>
        </p:txBody>
      </p:sp>
      <p:sp>
        <p:nvSpPr>
          <p:cNvPr id="3" name="Date Placeholder 2">
            <a:extLst>
              <a:ext uri="{FF2B5EF4-FFF2-40B4-BE49-F238E27FC236}">
                <a16:creationId xmlns:a16="http://schemas.microsoft.com/office/drawing/2014/main" id="{C8FA3B83-671A-42B9-9759-1E6B6BDE6620}"/>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874B4C02-7476-4773-9B06-566F92D782C1}"/>
              </a:ext>
            </a:extLst>
          </p:cNvPr>
          <p:cNvSpPr>
            <a:spLocks noGrp="1"/>
          </p:cNvSpPr>
          <p:nvPr>
            <p:ph type="ftr" sz="quarter" idx="11"/>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Water &amp; Sanitation Department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56C6264C-F38E-414B-B8DB-1ECA7FF75DAF}"/>
              </a:ext>
            </a:extLst>
          </p:cNvPr>
          <p:cNvSpPr>
            <a:spLocks noGrp="1"/>
          </p:cNvSpPr>
          <p:nvPr>
            <p:ph type="sldNum" sz="quarter" idx="12"/>
          </p:nvPr>
        </p:nvSpPr>
        <p:spPr/>
        <p:txBody>
          <a:bodyPr/>
          <a:lstStyle/>
          <a:p>
            <a:r>
              <a:rPr lang="en-US" altLang="en-US"/>
              <a:t>Slide </a:t>
            </a:r>
            <a:fld id="{C85F3218-2598-46BA-A055-48BD03872C67}" type="slidenum">
              <a:rPr lang="en-US" altLang="en-US" smtClean="0"/>
              <a:pPr/>
              <a:t>32</a:t>
            </a:fld>
            <a:endParaRPr lang="en-US" altLang="en-US" dirty="0"/>
          </a:p>
        </p:txBody>
      </p:sp>
      <p:pic>
        <p:nvPicPr>
          <p:cNvPr id="7" name="Picture 6">
            <a:extLst>
              <a:ext uri="{FF2B5EF4-FFF2-40B4-BE49-F238E27FC236}">
                <a16:creationId xmlns:a16="http://schemas.microsoft.com/office/drawing/2014/main" id="{5681506D-E4A5-4BB8-BF12-27956CCA48E4}"/>
              </a:ext>
            </a:extLst>
          </p:cNvPr>
          <p:cNvPicPr>
            <a:picLocks noChangeAspect="1"/>
          </p:cNvPicPr>
          <p:nvPr/>
        </p:nvPicPr>
        <p:blipFill>
          <a:blip r:embed="rId2"/>
          <a:stretch>
            <a:fillRect/>
          </a:stretch>
        </p:blipFill>
        <p:spPr>
          <a:xfrm>
            <a:off x="2000250" y="938212"/>
            <a:ext cx="8191500" cy="4981575"/>
          </a:xfrm>
          <a:prstGeom prst="rect">
            <a:avLst/>
          </a:prstGeom>
        </p:spPr>
      </p:pic>
    </p:spTree>
    <p:extLst>
      <p:ext uri="{BB962C8B-B14F-4D97-AF65-F5344CB8AC3E}">
        <p14:creationId xmlns:p14="http://schemas.microsoft.com/office/powerpoint/2010/main" val="3259687811"/>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ADE1-B031-41E0-B117-7AED24BBAC0E}"/>
              </a:ext>
            </a:extLst>
          </p:cNvPr>
          <p:cNvSpPr>
            <a:spLocks noGrp="1"/>
          </p:cNvSpPr>
          <p:nvPr>
            <p:ph type="title"/>
          </p:nvPr>
        </p:nvSpPr>
        <p:spPr>
          <a:xfrm>
            <a:off x="1797666" y="343234"/>
            <a:ext cx="8596668" cy="1320800"/>
          </a:xfrm>
        </p:spPr>
        <p:txBody>
          <a:bodyPr/>
          <a:lstStyle/>
          <a:p>
            <a:pPr algn="ctr"/>
            <a:r>
              <a:rPr lang="en-US" dirty="0"/>
              <a:t>5. DIRECTORS ITEMS</a:t>
            </a:r>
          </a:p>
        </p:txBody>
      </p:sp>
      <p:sp>
        <p:nvSpPr>
          <p:cNvPr id="3" name="Date Placeholder 2">
            <a:extLst>
              <a:ext uri="{FF2B5EF4-FFF2-40B4-BE49-F238E27FC236}">
                <a16:creationId xmlns:a16="http://schemas.microsoft.com/office/drawing/2014/main" id="{C8FA3B83-671A-42B9-9759-1E6B6BDE6620}"/>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874B4C02-7476-4773-9B06-566F92D782C1}"/>
              </a:ext>
            </a:extLst>
          </p:cNvPr>
          <p:cNvSpPr>
            <a:spLocks noGrp="1"/>
          </p:cNvSpPr>
          <p:nvPr>
            <p:ph type="ftr" sz="quarter" idx="11"/>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Water &amp; Sanitation Department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56C6264C-F38E-414B-B8DB-1ECA7FF75DAF}"/>
              </a:ext>
            </a:extLst>
          </p:cNvPr>
          <p:cNvSpPr>
            <a:spLocks noGrp="1"/>
          </p:cNvSpPr>
          <p:nvPr>
            <p:ph type="sldNum" sz="quarter" idx="12"/>
          </p:nvPr>
        </p:nvSpPr>
        <p:spPr/>
        <p:txBody>
          <a:bodyPr/>
          <a:lstStyle/>
          <a:p>
            <a:r>
              <a:rPr lang="en-US" altLang="en-US"/>
              <a:t>Slide </a:t>
            </a:r>
            <a:fld id="{C85F3218-2598-46BA-A055-48BD03872C67}" type="slidenum">
              <a:rPr lang="en-US" altLang="en-US" smtClean="0"/>
              <a:pPr/>
              <a:t>33</a:t>
            </a:fld>
            <a:endParaRPr lang="en-US" altLang="en-US" dirty="0"/>
          </a:p>
        </p:txBody>
      </p:sp>
      <p:pic>
        <p:nvPicPr>
          <p:cNvPr id="6" name="Picture 5">
            <a:extLst>
              <a:ext uri="{FF2B5EF4-FFF2-40B4-BE49-F238E27FC236}">
                <a16:creationId xmlns:a16="http://schemas.microsoft.com/office/drawing/2014/main" id="{5A7111F9-A11F-46D1-BA1F-EDFCB6C884E7}"/>
              </a:ext>
            </a:extLst>
          </p:cNvPr>
          <p:cNvPicPr>
            <a:picLocks noChangeAspect="1"/>
          </p:cNvPicPr>
          <p:nvPr/>
        </p:nvPicPr>
        <p:blipFill>
          <a:blip r:embed="rId2"/>
          <a:stretch>
            <a:fillRect/>
          </a:stretch>
        </p:blipFill>
        <p:spPr>
          <a:xfrm>
            <a:off x="2095500" y="1038225"/>
            <a:ext cx="8001000" cy="4781550"/>
          </a:xfrm>
          <a:prstGeom prst="rect">
            <a:avLst/>
          </a:prstGeom>
        </p:spPr>
      </p:pic>
    </p:spTree>
    <p:extLst>
      <p:ext uri="{BB962C8B-B14F-4D97-AF65-F5344CB8AC3E}">
        <p14:creationId xmlns:p14="http://schemas.microsoft.com/office/powerpoint/2010/main" val="189904344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ADE1-B031-41E0-B117-7AED24BBAC0E}"/>
              </a:ext>
            </a:extLst>
          </p:cNvPr>
          <p:cNvSpPr>
            <a:spLocks noGrp="1"/>
          </p:cNvSpPr>
          <p:nvPr>
            <p:ph type="title"/>
          </p:nvPr>
        </p:nvSpPr>
        <p:spPr>
          <a:xfrm>
            <a:off x="1797666" y="343234"/>
            <a:ext cx="8596668" cy="1320800"/>
          </a:xfrm>
        </p:spPr>
        <p:txBody>
          <a:bodyPr/>
          <a:lstStyle/>
          <a:p>
            <a:pPr algn="ctr"/>
            <a:r>
              <a:rPr lang="en-US" dirty="0"/>
              <a:t>6. DIRECTORS ITEMS</a:t>
            </a:r>
          </a:p>
        </p:txBody>
      </p:sp>
      <p:sp>
        <p:nvSpPr>
          <p:cNvPr id="3" name="Date Placeholder 2">
            <a:extLst>
              <a:ext uri="{FF2B5EF4-FFF2-40B4-BE49-F238E27FC236}">
                <a16:creationId xmlns:a16="http://schemas.microsoft.com/office/drawing/2014/main" id="{C8FA3B83-671A-42B9-9759-1E6B6BDE6620}"/>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874B4C02-7476-4773-9B06-566F92D782C1}"/>
              </a:ext>
            </a:extLst>
          </p:cNvPr>
          <p:cNvSpPr>
            <a:spLocks noGrp="1"/>
          </p:cNvSpPr>
          <p:nvPr>
            <p:ph type="ftr" sz="quarter" idx="11"/>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Water &amp; Sanitation Department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56C6264C-F38E-414B-B8DB-1ECA7FF75DAF}"/>
              </a:ext>
            </a:extLst>
          </p:cNvPr>
          <p:cNvSpPr>
            <a:spLocks noGrp="1"/>
          </p:cNvSpPr>
          <p:nvPr>
            <p:ph type="sldNum" sz="quarter" idx="12"/>
          </p:nvPr>
        </p:nvSpPr>
        <p:spPr/>
        <p:txBody>
          <a:bodyPr/>
          <a:lstStyle/>
          <a:p>
            <a:r>
              <a:rPr lang="en-US" altLang="en-US"/>
              <a:t>Slide </a:t>
            </a:r>
            <a:fld id="{C85F3218-2598-46BA-A055-48BD03872C67}" type="slidenum">
              <a:rPr lang="en-US" altLang="en-US" smtClean="0"/>
              <a:pPr/>
              <a:t>34</a:t>
            </a:fld>
            <a:endParaRPr lang="en-US" altLang="en-US" dirty="0"/>
          </a:p>
        </p:txBody>
      </p:sp>
      <p:sp>
        <p:nvSpPr>
          <p:cNvPr id="7" name="Text Box 2">
            <a:extLst>
              <a:ext uri="{FF2B5EF4-FFF2-40B4-BE49-F238E27FC236}">
                <a16:creationId xmlns:a16="http://schemas.microsoft.com/office/drawing/2014/main" id="{78653CDE-06C6-46ED-BA78-70D998444D29}"/>
              </a:ext>
            </a:extLst>
          </p:cNvPr>
          <p:cNvSpPr txBox="1">
            <a:spLocks noChangeArrowheads="1"/>
          </p:cNvSpPr>
          <p:nvPr/>
        </p:nvSpPr>
        <p:spPr bwMode="auto">
          <a:xfrm>
            <a:off x="2763837" y="1371600"/>
            <a:ext cx="6664325" cy="7712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201F1E"/>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201F1E"/>
                </a:solidFill>
                <a:effectLst/>
                <a:latin typeface="Tahoma" panose="020B0604030504040204" pitchFamily="34" charset="0"/>
              </a:rPr>
              <a:t>Districts 1 and 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201F1E"/>
                </a:solidFill>
                <a:effectLst/>
                <a:latin typeface="Tahoma" panose="020B0604030504040204" pitchFamily="34" charset="0"/>
              </a:rPr>
              <a:t>AMI Implementation Updates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201F1E"/>
              </a:solidFill>
              <a:effectLst/>
              <a:latin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400" b="0" i="0" u="none" strike="noStrike" cap="none" normalizeH="0" baseline="0">
                <a:ln>
                  <a:noFill/>
                </a:ln>
                <a:solidFill>
                  <a:srgbClr val="201F1E"/>
                </a:solidFill>
                <a:effectLst/>
                <a:latin typeface="Tahoma" panose="020B0604030504040204" pitchFamily="34" charset="0"/>
              </a:rPr>
              <a:t>Basic presentation on the overall cost savings possible for each district, and significant benefit for District &amp; customer live use, still needs to be made to District 1 &amp; 19 CACs.</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400" b="0" i="0" u="none" strike="noStrike" cap="none" normalizeH="0" baseline="0">
                <a:ln>
                  <a:noFill/>
                </a:ln>
                <a:solidFill>
                  <a:srgbClr val="201F1E"/>
                </a:solidFill>
                <a:effectLst/>
                <a:latin typeface="Tahoma" panose="020B0604030504040204" pitchFamily="34" charset="0"/>
              </a:rPr>
              <a:t>Funding has already been included in the current FY20 W&amp;S budget to complete installation of remaining AMI capable MXU radios, and related meters for both districts.</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400" b="0" i="0" u="none" strike="noStrike" cap="none" normalizeH="0" baseline="0">
                <a:ln>
                  <a:noFill/>
                </a:ln>
                <a:solidFill>
                  <a:srgbClr val="201F1E"/>
                </a:solidFill>
                <a:effectLst/>
                <a:latin typeface="Tahoma" panose="020B0604030504040204" pitchFamily="34" charset="0"/>
              </a:rPr>
              <a:t>Funding has already been included in the current FY20 W&amp;S budget for Sensus to complete installation of remaining AMI Base Station Antennas (3)</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400" b="0" i="0" u="none" strike="noStrike" cap="none" normalizeH="0" baseline="0">
                <a:ln>
                  <a:noFill/>
                </a:ln>
                <a:solidFill>
                  <a:srgbClr val="201F1E"/>
                </a:solidFill>
                <a:effectLst/>
                <a:latin typeface="Tahoma" panose="020B0604030504040204" pitchFamily="34" charset="0"/>
              </a:rPr>
              <a:t>Intent is to go forward this with installation and implementation in FY20.</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400" b="0" i="0" u="none" strike="noStrike" cap="none" normalizeH="0" baseline="0">
                <a:ln>
                  <a:noFill/>
                </a:ln>
                <a:solidFill>
                  <a:srgbClr val="201F1E"/>
                </a:solidFill>
                <a:effectLst/>
                <a:latin typeface="Tahoma" panose="020B0604030504040204" pitchFamily="34" charset="0"/>
              </a:rPr>
              <a:t>Full AMI implementation across the 4 districts will eliminate “2-systems” in use for monthly billing and addressing customer service issues.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179317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8EE5-5FC6-4DFF-A85E-B07317FD1724}"/>
              </a:ext>
            </a:extLst>
          </p:cNvPr>
          <p:cNvSpPr>
            <a:spLocks noGrp="1"/>
          </p:cNvSpPr>
          <p:nvPr>
            <p:ph type="title"/>
          </p:nvPr>
        </p:nvSpPr>
        <p:spPr>
          <a:xfrm>
            <a:off x="1797666" y="609600"/>
            <a:ext cx="8596668" cy="4572000"/>
          </a:xfrm>
        </p:spPr>
        <p:txBody>
          <a:bodyPr>
            <a:normAutofit/>
          </a:bodyPr>
          <a:lstStyle/>
          <a:p>
            <a:pPr algn="ctr"/>
            <a:r>
              <a:rPr lang="en-US" dirty="0"/>
              <a:t>5. COMMITTEE MEMBERS’ COMMENTS/FUTURE AGENDA ITEMS​</a:t>
            </a:r>
            <a:br>
              <a:rPr lang="en-US" dirty="0"/>
            </a:br>
            <a:br>
              <a:rPr lang="en-US" dirty="0"/>
            </a:br>
            <a:br>
              <a:rPr lang="en-US" dirty="0"/>
            </a:br>
            <a:br>
              <a:rPr lang="en-US" dirty="0"/>
            </a:br>
            <a:r>
              <a:rPr lang="en-US" dirty="0"/>
              <a:t>6. ADJOURNMENT</a:t>
            </a:r>
          </a:p>
        </p:txBody>
      </p:sp>
      <p:sp>
        <p:nvSpPr>
          <p:cNvPr id="3" name="Date Placeholder 2">
            <a:extLst>
              <a:ext uri="{FF2B5EF4-FFF2-40B4-BE49-F238E27FC236}">
                <a16:creationId xmlns:a16="http://schemas.microsoft.com/office/drawing/2014/main" id="{8B672176-D5CC-44D6-BD2C-E947475BB17D}"/>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A79D4726-B3C3-4B15-8FD4-DD8950557136}"/>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F844556C-DDF3-4B47-A1E2-54967D30FBBA}"/>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35</a:t>
            </a:fld>
            <a:endParaRPr lang="en-US" altLang="en-US" dirty="0"/>
          </a:p>
        </p:txBody>
      </p:sp>
    </p:spTree>
    <p:extLst>
      <p:ext uri="{BB962C8B-B14F-4D97-AF65-F5344CB8AC3E}">
        <p14:creationId xmlns:p14="http://schemas.microsoft.com/office/powerpoint/2010/main" val="346630481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0"/>
            <a:ext cx="8596668" cy="1219200"/>
          </a:xfrm>
        </p:spPr>
        <p:txBody>
          <a:bodyPr anchor="t" anchorCtr="0"/>
          <a:lstStyle/>
          <a:p>
            <a:r>
              <a:rPr lang="en-US" dirty="0"/>
              <a:t>Next WWD19 Meeting</a:t>
            </a:r>
          </a:p>
        </p:txBody>
      </p:sp>
      <p:sp>
        <p:nvSpPr>
          <p:cNvPr id="3" name="Text Placeholder 2"/>
          <p:cNvSpPr>
            <a:spLocks noGrp="1"/>
          </p:cNvSpPr>
          <p:nvPr>
            <p:ph type="body" idx="1"/>
          </p:nvPr>
        </p:nvSpPr>
        <p:spPr>
          <a:xfrm>
            <a:off x="838200" y="2438400"/>
            <a:ext cx="8596668" cy="860400"/>
          </a:xfrm>
        </p:spPr>
        <p:txBody>
          <a:bodyPr/>
          <a:lstStyle/>
          <a:p>
            <a:r>
              <a:rPr lang="en-US" dirty="0"/>
              <a:t>October 17, 2019</a:t>
            </a:r>
          </a:p>
        </p:txBody>
      </p:sp>
      <p:sp>
        <p:nvSpPr>
          <p:cNvPr id="4" name="Date Placeholder 3"/>
          <p:cNvSpPr>
            <a:spLocks noGrp="1"/>
          </p:cNvSpPr>
          <p:nvPr>
            <p:ph type="dt" sz="half" idx="10"/>
          </p:nvPr>
        </p:nvSpPr>
        <p:spPr/>
        <p:txBody>
          <a:bodyPr/>
          <a:lstStyle/>
          <a:p>
            <a:r>
              <a:rPr lang="en-US" altLang="en-US" dirty="0"/>
              <a:t>Thursday, August 15, 2019</a:t>
            </a:r>
          </a:p>
        </p:txBody>
      </p:sp>
      <p:sp>
        <p:nvSpPr>
          <p:cNvPr id="5" name="Footer Placeholder 4"/>
          <p:cNvSpPr>
            <a:spLocks noGrp="1"/>
          </p:cNvSpPr>
          <p:nvPr>
            <p:ph type="ftr" sz="quarter" idx="11"/>
          </p:nvPr>
        </p:nvSpPr>
        <p:spPr/>
        <p:txBody>
          <a:bodyPr/>
          <a:lstStyle/>
          <a:p>
            <a:r>
              <a:rPr lang="en-US" altLang="en-US" dirty="0"/>
              <a:t>Water &amp; Sanitation Department</a:t>
            </a:r>
          </a:p>
        </p:txBody>
      </p:sp>
      <p:sp>
        <p:nvSpPr>
          <p:cNvPr id="6" name="Slide Number Placeholder 5"/>
          <p:cNvSpPr>
            <a:spLocks noGrp="1"/>
          </p:cNvSpPr>
          <p:nvPr>
            <p:ph type="sldNum" sz="quarter" idx="12"/>
          </p:nvPr>
        </p:nvSpPr>
        <p:spPr/>
        <p:txBody>
          <a:bodyPr/>
          <a:lstStyle/>
          <a:p>
            <a:r>
              <a:rPr lang="en-US" altLang="en-US" dirty="0"/>
              <a:t>Slide </a:t>
            </a:r>
            <a:fld id="{41281016-F3AE-4EDF-BEF5-9164972D809E}" type="slidenum">
              <a:rPr lang="en-US" altLang="en-US" smtClean="0"/>
              <a:pPr/>
              <a:t>36</a:t>
            </a:fld>
            <a:endParaRPr lang="en-US" altLang="en-US" dirty="0"/>
          </a:p>
        </p:txBody>
      </p:sp>
      <p:cxnSp>
        <p:nvCxnSpPr>
          <p:cNvPr id="8" name="Straight Connector 7"/>
          <p:cNvCxnSpPr/>
          <p:nvPr/>
        </p:nvCxnSpPr>
        <p:spPr>
          <a:xfrm>
            <a:off x="914400" y="2286000"/>
            <a:ext cx="81534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90578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5392C1-175F-4CC1-9DD7-8C9D5948B079}"/>
              </a:ext>
            </a:extLst>
          </p:cNvPr>
          <p:cNvPicPr>
            <a:picLocks noChangeAspect="1"/>
          </p:cNvPicPr>
          <p:nvPr/>
        </p:nvPicPr>
        <p:blipFill>
          <a:blip r:embed="rId2"/>
          <a:stretch>
            <a:fillRect/>
          </a:stretch>
        </p:blipFill>
        <p:spPr>
          <a:xfrm>
            <a:off x="304800" y="0"/>
            <a:ext cx="4762905" cy="6019800"/>
          </a:xfrm>
          <a:prstGeom prst="rect">
            <a:avLst/>
          </a:prstGeom>
        </p:spPr>
      </p:pic>
      <p:sp>
        <p:nvSpPr>
          <p:cNvPr id="3" name="Date Placeholder 2">
            <a:extLst>
              <a:ext uri="{FF2B5EF4-FFF2-40B4-BE49-F238E27FC236}">
                <a16:creationId xmlns:a16="http://schemas.microsoft.com/office/drawing/2014/main" id="{ADB4466F-0749-4584-BB69-30D0CAF9001D}"/>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58114442-FFB1-44C9-844C-F406B923CB1D}"/>
              </a:ext>
            </a:extLst>
          </p:cNvPr>
          <p:cNvSpPr>
            <a:spLocks noGrp="1"/>
          </p:cNvSpPr>
          <p:nvPr>
            <p:ph type="ftr" sz="quarter" idx="11"/>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Water &amp; Sanitation Department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BF00BFEF-163C-4651-887C-C8C01B07B97B}"/>
              </a:ext>
            </a:extLst>
          </p:cNvPr>
          <p:cNvSpPr>
            <a:spLocks noGrp="1"/>
          </p:cNvSpPr>
          <p:nvPr>
            <p:ph type="sldNum" sz="quarter" idx="12"/>
          </p:nvPr>
        </p:nvSpPr>
        <p:spPr/>
        <p:txBody>
          <a:bodyPr/>
          <a:lstStyle/>
          <a:p>
            <a:r>
              <a:rPr lang="en-US" altLang="en-US"/>
              <a:t>Slide </a:t>
            </a:r>
            <a:fld id="{C85F3218-2598-46BA-A055-48BD03872C67}" type="slidenum">
              <a:rPr lang="en-US" altLang="en-US" smtClean="0"/>
              <a:pPr/>
              <a:t>4</a:t>
            </a:fld>
            <a:endParaRPr lang="en-US" altLang="en-US" dirty="0"/>
          </a:p>
        </p:txBody>
      </p:sp>
      <p:pic>
        <p:nvPicPr>
          <p:cNvPr id="7" name="Picture 6">
            <a:extLst>
              <a:ext uri="{FF2B5EF4-FFF2-40B4-BE49-F238E27FC236}">
                <a16:creationId xmlns:a16="http://schemas.microsoft.com/office/drawing/2014/main" id="{609C80B5-D37A-41EF-A5E1-EA57E5849234}"/>
              </a:ext>
            </a:extLst>
          </p:cNvPr>
          <p:cNvPicPr>
            <a:picLocks noChangeAspect="1"/>
          </p:cNvPicPr>
          <p:nvPr/>
        </p:nvPicPr>
        <p:blipFill>
          <a:blip r:embed="rId3"/>
          <a:stretch>
            <a:fillRect/>
          </a:stretch>
        </p:blipFill>
        <p:spPr>
          <a:xfrm>
            <a:off x="5943600" y="0"/>
            <a:ext cx="4747846" cy="6096000"/>
          </a:xfrm>
          <a:prstGeom prst="rect">
            <a:avLst/>
          </a:prstGeom>
        </p:spPr>
      </p:pic>
    </p:spTree>
    <p:extLst>
      <p:ext uri="{BB962C8B-B14F-4D97-AF65-F5344CB8AC3E}">
        <p14:creationId xmlns:p14="http://schemas.microsoft.com/office/powerpoint/2010/main" val="95417194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1A588C1-52F9-4787-90DA-8398B7FBA343}"/>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5A31FA81-D432-4426-98A5-C2841208610B}"/>
              </a:ext>
            </a:extLst>
          </p:cNvPr>
          <p:cNvSpPr>
            <a:spLocks noGrp="1"/>
          </p:cNvSpPr>
          <p:nvPr>
            <p:ph type="ftr" sz="quarter" idx="11"/>
          </p:nvPr>
        </p:nvSpPr>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Water &amp; Sanitation Department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99F8F798-0FF2-4EC3-8F01-7CA12234E503}"/>
              </a:ext>
            </a:extLst>
          </p:cNvPr>
          <p:cNvSpPr>
            <a:spLocks noGrp="1"/>
          </p:cNvSpPr>
          <p:nvPr>
            <p:ph type="sldNum" sz="quarter" idx="12"/>
          </p:nvPr>
        </p:nvSpPr>
        <p:spPr/>
        <p:txBody>
          <a:bodyPr/>
          <a:lstStyle/>
          <a:p>
            <a:r>
              <a:rPr lang="en-US" altLang="en-US"/>
              <a:t>Slide </a:t>
            </a:r>
            <a:fld id="{C85F3218-2598-46BA-A055-48BD03872C67}" type="slidenum">
              <a:rPr lang="en-US" altLang="en-US" smtClean="0"/>
              <a:pPr/>
              <a:t>5</a:t>
            </a:fld>
            <a:endParaRPr lang="en-US" altLang="en-US" dirty="0"/>
          </a:p>
        </p:txBody>
      </p:sp>
      <p:pic>
        <p:nvPicPr>
          <p:cNvPr id="6" name="Picture 5">
            <a:extLst>
              <a:ext uri="{FF2B5EF4-FFF2-40B4-BE49-F238E27FC236}">
                <a16:creationId xmlns:a16="http://schemas.microsoft.com/office/drawing/2014/main" id="{9AC8D7C8-4163-4F7D-8745-F43740205B09}"/>
              </a:ext>
            </a:extLst>
          </p:cNvPr>
          <p:cNvPicPr>
            <a:picLocks noChangeAspect="1"/>
          </p:cNvPicPr>
          <p:nvPr/>
        </p:nvPicPr>
        <p:blipFill>
          <a:blip r:embed="rId2"/>
          <a:stretch>
            <a:fillRect/>
          </a:stretch>
        </p:blipFill>
        <p:spPr>
          <a:xfrm>
            <a:off x="2771775" y="80963"/>
            <a:ext cx="6648450" cy="5938838"/>
          </a:xfrm>
          <a:prstGeom prst="rect">
            <a:avLst/>
          </a:prstGeom>
        </p:spPr>
      </p:pic>
    </p:spTree>
    <p:extLst>
      <p:ext uri="{BB962C8B-B14F-4D97-AF65-F5344CB8AC3E}">
        <p14:creationId xmlns:p14="http://schemas.microsoft.com/office/powerpoint/2010/main" val="363723828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dirty="0"/>
              <a:t>Thursday, August 15, 2019</a:t>
            </a:r>
          </a:p>
        </p:txBody>
      </p:sp>
      <p:sp>
        <p:nvSpPr>
          <p:cNvPr id="4" name="Footer Placeholder 3"/>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p:cNvSpPr>
            <a:spLocks noGrp="1"/>
          </p:cNvSpPr>
          <p:nvPr>
            <p:ph type="sldNum" sz="quarter" idx="12"/>
          </p:nvPr>
        </p:nvSpPr>
        <p:spPr/>
        <p:txBody>
          <a:bodyPr/>
          <a:lstStyle/>
          <a:p>
            <a:r>
              <a:rPr lang="en-US" altLang="en-US" dirty="0"/>
              <a:t>Slide </a:t>
            </a:r>
            <a:fld id="{C85F3218-2598-46BA-A055-48BD03872C67}" type="slidenum">
              <a:rPr lang="en-US" altLang="en-US" smtClean="0"/>
              <a:pPr/>
              <a:t>6</a:t>
            </a:fld>
            <a:endParaRPr lang="en-US" altLang="en-US" dirty="0"/>
          </a:p>
        </p:txBody>
      </p:sp>
      <p:sp>
        <p:nvSpPr>
          <p:cNvPr id="9" name="TextBox 8">
            <a:extLst>
              <a:ext uri="{FF2B5EF4-FFF2-40B4-BE49-F238E27FC236}">
                <a16:creationId xmlns:a16="http://schemas.microsoft.com/office/drawing/2014/main" id="{41BFD244-1A25-4CF4-9A89-C4CA55E68C54}"/>
              </a:ext>
            </a:extLst>
          </p:cNvPr>
          <p:cNvSpPr txBox="1"/>
          <p:nvPr/>
        </p:nvSpPr>
        <p:spPr>
          <a:xfrm>
            <a:off x="2891467" y="2413337"/>
            <a:ext cx="6409066" cy="2031325"/>
          </a:xfrm>
          <a:prstGeom prst="rect">
            <a:avLst/>
          </a:prstGeom>
          <a:noFill/>
        </p:spPr>
        <p:txBody>
          <a:bodyPr wrap="square" rtlCol="0">
            <a:spAutoFit/>
          </a:bodyPr>
          <a:lstStyle/>
          <a:p>
            <a:pPr algn="ctr"/>
            <a:r>
              <a:rPr lang="en-US" dirty="0">
                <a:solidFill>
                  <a:srgbClr val="000000"/>
                </a:solidFill>
              </a:rPr>
              <a:t>Members of the public may address the Citizens’ Advisory Committee on items of interest to the public that are within the subject matter jurisdiction of the Committee but do not appear on the agenda.​</a:t>
            </a:r>
            <a:endParaRPr lang="en-US" dirty="0">
              <a:solidFill>
                <a:srgbClr val="000000"/>
              </a:solidFill>
              <a:latin typeface="&amp;quot"/>
            </a:endParaRPr>
          </a:p>
          <a:p>
            <a:pPr algn="ctr"/>
            <a:r>
              <a:rPr lang="en-US" dirty="0">
                <a:solidFill>
                  <a:srgbClr val="000000"/>
                </a:solidFill>
              </a:rPr>
              <a:t>With respect to agenda items, the public will be given an opportunity to address the Committee when the item is reached in the meeting.​</a:t>
            </a:r>
            <a:endParaRPr lang="en-US" dirty="0">
              <a:solidFill>
                <a:srgbClr val="000000"/>
              </a:solidFill>
              <a:latin typeface="&amp;quot"/>
            </a:endParaRPr>
          </a:p>
        </p:txBody>
      </p:sp>
      <p:sp>
        <p:nvSpPr>
          <p:cNvPr id="11" name="TextBox 10">
            <a:extLst>
              <a:ext uri="{FF2B5EF4-FFF2-40B4-BE49-F238E27FC236}">
                <a16:creationId xmlns:a16="http://schemas.microsoft.com/office/drawing/2014/main" id="{8432641F-8D26-4E7B-9470-4290310F6936}"/>
              </a:ext>
            </a:extLst>
          </p:cNvPr>
          <p:cNvSpPr txBox="1"/>
          <p:nvPr/>
        </p:nvSpPr>
        <p:spPr>
          <a:xfrm>
            <a:off x="3276600" y="838200"/>
            <a:ext cx="5638800" cy="646331"/>
          </a:xfrm>
          <a:prstGeom prst="rect">
            <a:avLst/>
          </a:prstGeom>
          <a:noFill/>
        </p:spPr>
        <p:txBody>
          <a:bodyPr wrap="square" rtlCol="0">
            <a:spAutoFit/>
          </a:bodyPr>
          <a:lstStyle/>
          <a:p>
            <a:r>
              <a:rPr lang="en-US" sz="3600" dirty="0">
                <a:solidFill>
                  <a:schemeClr val="accent1"/>
                </a:solidFill>
                <a:latin typeface="Tahoma" panose="020B0604030504040204" pitchFamily="34" charset="0"/>
                <a:ea typeface="Tahoma" panose="020B0604030504040204" pitchFamily="34" charset="0"/>
                <a:cs typeface="Tahoma" panose="020B0604030504040204" pitchFamily="34" charset="0"/>
              </a:rPr>
              <a:t>3. PUBLIC COMMENTS</a:t>
            </a:r>
          </a:p>
        </p:txBody>
      </p:sp>
    </p:spTree>
    <p:extLst>
      <p:ext uri="{BB962C8B-B14F-4D97-AF65-F5344CB8AC3E}">
        <p14:creationId xmlns:p14="http://schemas.microsoft.com/office/powerpoint/2010/main" val="93182329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dirty="0"/>
              <a:t>Thursday, August 15, 2019</a:t>
            </a:r>
          </a:p>
        </p:txBody>
      </p:sp>
      <p:sp>
        <p:nvSpPr>
          <p:cNvPr id="4" name="Footer Placeholder 3"/>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p:cNvSpPr>
            <a:spLocks noGrp="1"/>
          </p:cNvSpPr>
          <p:nvPr>
            <p:ph type="sldNum" sz="quarter" idx="12"/>
          </p:nvPr>
        </p:nvSpPr>
        <p:spPr/>
        <p:txBody>
          <a:bodyPr/>
          <a:lstStyle/>
          <a:p>
            <a:r>
              <a:rPr lang="en-US" altLang="en-US" dirty="0"/>
              <a:t>Slide </a:t>
            </a:r>
            <a:fld id="{C85F3218-2598-46BA-A055-48BD03872C67}" type="slidenum">
              <a:rPr lang="en-US" altLang="en-US" smtClean="0"/>
              <a:pPr/>
              <a:t>7</a:t>
            </a:fld>
            <a:endParaRPr lang="en-US" altLang="en-US" dirty="0"/>
          </a:p>
        </p:txBody>
      </p:sp>
      <p:sp>
        <p:nvSpPr>
          <p:cNvPr id="6" name="TextBox 5">
            <a:extLst>
              <a:ext uri="{FF2B5EF4-FFF2-40B4-BE49-F238E27FC236}">
                <a16:creationId xmlns:a16="http://schemas.microsoft.com/office/drawing/2014/main" id="{D9A11194-D11E-4F9A-8FE3-814A12020CC4}"/>
              </a:ext>
            </a:extLst>
          </p:cNvPr>
          <p:cNvSpPr txBox="1"/>
          <p:nvPr/>
        </p:nvSpPr>
        <p:spPr>
          <a:xfrm>
            <a:off x="2971800" y="914400"/>
            <a:ext cx="6248400" cy="646331"/>
          </a:xfrm>
          <a:prstGeom prst="rect">
            <a:avLst/>
          </a:prstGeom>
          <a:noFill/>
        </p:spPr>
        <p:txBody>
          <a:bodyPr wrap="square" rtlCol="0">
            <a:spAutoFit/>
          </a:bodyPr>
          <a:lstStyle/>
          <a:p>
            <a:r>
              <a:rPr lang="en-US" sz="3600" dirty="0">
                <a:solidFill>
                  <a:schemeClr val="accent1"/>
                </a:solidFill>
                <a:latin typeface="Tahoma" panose="020B0604030504040204" pitchFamily="34" charset="0"/>
                <a:ea typeface="Tahoma" panose="020B0604030504040204" pitchFamily="34" charset="0"/>
                <a:cs typeface="Tahoma" panose="020B0604030504040204" pitchFamily="34" charset="0"/>
              </a:rPr>
              <a:t>4. DISTRICT STAFF REPORT</a:t>
            </a:r>
          </a:p>
        </p:txBody>
      </p:sp>
    </p:spTree>
    <p:extLst>
      <p:ext uri="{BB962C8B-B14F-4D97-AF65-F5344CB8AC3E}">
        <p14:creationId xmlns:p14="http://schemas.microsoft.com/office/powerpoint/2010/main" val="385450455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6631-8FF5-414F-9833-E83821D2796F}"/>
              </a:ext>
            </a:extLst>
          </p:cNvPr>
          <p:cNvSpPr>
            <a:spLocks noGrp="1"/>
          </p:cNvSpPr>
          <p:nvPr>
            <p:ph type="title"/>
          </p:nvPr>
        </p:nvSpPr>
        <p:spPr>
          <a:xfrm>
            <a:off x="1797666" y="838200"/>
            <a:ext cx="8596668" cy="849745"/>
          </a:xfrm>
        </p:spPr>
        <p:txBody>
          <a:bodyPr/>
          <a:lstStyle/>
          <a:p>
            <a:pPr algn="ctr"/>
            <a:r>
              <a:rPr lang="en-US" dirty="0"/>
              <a:t>A. CAPITAL PROJECTS</a:t>
            </a:r>
          </a:p>
        </p:txBody>
      </p:sp>
      <p:sp>
        <p:nvSpPr>
          <p:cNvPr id="3" name="Date Placeholder 2">
            <a:extLst>
              <a:ext uri="{FF2B5EF4-FFF2-40B4-BE49-F238E27FC236}">
                <a16:creationId xmlns:a16="http://schemas.microsoft.com/office/drawing/2014/main" id="{5CEB1EA6-2EA5-44E2-A8A6-A81382E76217}"/>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5D475E0E-8BFE-4612-AA56-84E6F2FC7899}"/>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74D7DBE9-B16C-4028-B34E-36BA4F5AAF8F}"/>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8</a:t>
            </a:fld>
            <a:endParaRPr lang="en-US" altLang="en-US" dirty="0"/>
          </a:p>
        </p:txBody>
      </p:sp>
      <p:sp>
        <p:nvSpPr>
          <p:cNvPr id="6" name="TextBox 5">
            <a:extLst>
              <a:ext uri="{FF2B5EF4-FFF2-40B4-BE49-F238E27FC236}">
                <a16:creationId xmlns:a16="http://schemas.microsoft.com/office/drawing/2014/main" id="{F930DB19-B31C-41BD-94FF-B29AF199CC28}"/>
              </a:ext>
            </a:extLst>
          </p:cNvPr>
          <p:cNvSpPr txBox="1"/>
          <p:nvPr/>
        </p:nvSpPr>
        <p:spPr>
          <a:xfrm>
            <a:off x="2057400" y="2967335"/>
            <a:ext cx="8077200" cy="923330"/>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The Capital Project Status Report provides regular reporting on the status of active capital projects within the District.​</a:t>
            </a:r>
          </a:p>
          <a:p>
            <a:endParaRPr lang="en-US" dirty="0"/>
          </a:p>
        </p:txBody>
      </p:sp>
    </p:spTree>
    <p:extLst>
      <p:ext uri="{BB962C8B-B14F-4D97-AF65-F5344CB8AC3E}">
        <p14:creationId xmlns:p14="http://schemas.microsoft.com/office/powerpoint/2010/main" val="66840061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789B348-0644-4AA3-A81B-B34B2A24562F}"/>
              </a:ext>
            </a:extLst>
          </p:cNvPr>
          <p:cNvSpPr>
            <a:spLocks noGrp="1"/>
          </p:cNvSpPr>
          <p:nvPr>
            <p:ph type="dt" sz="half" idx="10"/>
          </p:nvPr>
        </p:nvSpPr>
        <p:spPr/>
        <p:txBody>
          <a:bodyPr/>
          <a:lstStyle/>
          <a:p>
            <a:r>
              <a:rPr lang="en-US" altLang="en-US" dirty="0"/>
              <a:t>Thursday, August 15, 2019</a:t>
            </a:r>
          </a:p>
        </p:txBody>
      </p:sp>
      <p:sp>
        <p:nvSpPr>
          <p:cNvPr id="4" name="Footer Placeholder 3">
            <a:extLst>
              <a:ext uri="{FF2B5EF4-FFF2-40B4-BE49-F238E27FC236}">
                <a16:creationId xmlns:a16="http://schemas.microsoft.com/office/drawing/2014/main" id="{0CC436B7-4DCC-46E9-931B-2284EFF662C7}"/>
              </a:ext>
            </a:extLst>
          </p:cNvPr>
          <p:cNvSpPr>
            <a:spLocks noGrp="1"/>
          </p:cNvSpPr>
          <p:nvPr>
            <p:ph type="ftr" sz="quarter" idx="11"/>
          </p:nvPr>
        </p:nvSpPr>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Water &amp; Sanitation Department</a:t>
            </a:r>
          </a:p>
        </p:txBody>
      </p:sp>
      <p:sp>
        <p:nvSpPr>
          <p:cNvPr id="5" name="Slide Number Placeholder 4">
            <a:extLst>
              <a:ext uri="{FF2B5EF4-FFF2-40B4-BE49-F238E27FC236}">
                <a16:creationId xmlns:a16="http://schemas.microsoft.com/office/drawing/2014/main" id="{0BBB7631-FE5F-41DA-845C-19A4D10A297B}"/>
              </a:ext>
            </a:extLst>
          </p:cNvPr>
          <p:cNvSpPr>
            <a:spLocks noGrp="1"/>
          </p:cNvSpPr>
          <p:nvPr>
            <p:ph type="sldNum" sz="quarter" idx="12"/>
          </p:nvPr>
        </p:nvSpPr>
        <p:spPr/>
        <p:txBody>
          <a:bodyPr/>
          <a:lstStyle/>
          <a:p>
            <a:r>
              <a:rPr lang="en-US" altLang="en-US" dirty="0"/>
              <a:t>Slide </a:t>
            </a:r>
            <a:fld id="{C85F3218-2598-46BA-A055-48BD03872C67}" type="slidenum">
              <a:rPr lang="en-US" altLang="en-US" smtClean="0"/>
              <a:pPr/>
              <a:t>9</a:t>
            </a:fld>
            <a:endParaRPr lang="en-US" altLang="en-US" dirty="0"/>
          </a:p>
        </p:txBody>
      </p:sp>
      <p:graphicFrame>
        <p:nvGraphicFramePr>
          <p:cNvPr id="9" name="Table 8">
            <a:extLst>
              <a:ext uri="{FF2B5EF4-FFF2-40B4-BE49-F238E27FC236}">
                <a16:creationId xmlns:a16="http://schemas.microsoft.com/office/drawing/2014/main" id="{F0EBCFE2-FA20-4F45-BD52-813669E65F23}"/>
              </a:ext>
            </a:extLst>
          </p:cNvPr>
          <p:cNvGraphicFramePr>
            <a:graphicFrameLocks noGrp="1"/>
          </p:cNvGraphicFramePr>
          <p:nvPr>
            <p:extLst>
              <p:ext uri="{D42A27DB-BD31-4B8C-83A1-F6EECF244321}">
                <p14:modId xmlns:p14="http://schemas.microsoft.com/office/powerpoint/2010/main" val="2483644686"/>
              </p:ext>
            </p:extLst>
          </p:nvPr>
        </p:nvGraphicFramePr>
        <p:xfrm>
          <a:off x="114300" y="685800"/>
          <a:ext cx="11963400" cy="5333034"/>
        </p:xfrm>
        <a:graphic>
          <a:graphicData uri="http://schemas.openxmlformats.org/drawingml/2006/table">
            <a:tbl>
              <a:tblPr firstRow="1" bandRow="1">
                <a:tableStyleId>{5C22544A-7EE6-4342-B048-85BDC9FD1C3A}</a:tableStyleId>
              </a:tblPr>
              <a:tblGrid>
                <a:gridCol w="1495425">
                  <a:extLst>
                    <a:ext uri="{9D8B030D-6E8A-4147-A177-3AD203B41FA5}">
                      <a16:colId xmlns:a16="http://schemas.microsoft.com/office/drawing/2014/main" val="2741145796"/>
                    </a:ext>
                  </a:extLst>
                </a:gridCol>
                <a:gridCol w="1362075">
                  <a:extLst>
                    <a:ext uri="{9D8B030D-6E8A-4147-A177-3AD203B41FA5}">
                      <a16:colId xmlns:a16="http://schemas.microsoft.com/office/drawing/2014/main" val="3407654306"/>
                    </a:ext>
                  </a:extLst>
                </a:gridCol>
                <a:gridCol w="685800">
                  <a:extLst>
                    <a:ext uri="{9D8B030D-6E8A-4147-A177-3AD203B41FA5}">
                      <a16:colId xmlns:a16="http://schemas.microsoft.com/office/drawing/2014/main" val="1274643322"/>
                    </a:ext>
                  </a:extLst>
                </a:gridCol>
                <a:gridCol w="609600">
                  <a:extLst>
                    <a:ext uri="{9D8B030D-6E8A-4147-A177-3AD203B41FA5}">
                      <a16:colId xmlns:a16="http://schemas.microsoft.com/office/drawing/2014/main" val="3006805258"/>
                    </a:ext>
                  </a:extLst>
                </a:gridCol>
                <a:gridCol w="609600">
                  <a:extLst>
                    <a:ext uri="{9D8B030D-6E8A-4147-A177-3AD203B41FA5}">
                      <a16:colId xmlns:a16="http://schemas.microsoft.com/office/drawing/2014/main" val="3822913428"/>
                    </a:ext>
                  </a:extLst>
                </a:gridCol>
                <a:gridCol w="685800">
                  <a:extLst>
                    <a:ext uri="{9D8B030D-6E8A-4147-A177-3AD203B41FA5}">
                      <a16:colId xmlns:a16="http://schemas.microsoft.com/office/drawing/2014/main" val="992579677"/>
                    </a:ext>
                  </a:extLst>
                </a:gridCol>
                <a:gridCol w="914400">
                  <a:extLst>
                    <a:ext uri="{9D8B030D-6E8A-4147-A177-3AD203B41FA5}">
                      <a16:colId xmlns:a16="http://schemas.microsoft.com/office/drawing/2014/main" val="1284382416"/>
                    </a:ext>
                  </a:extLst>
                </a:gridCol>
                <a:gridCol w="5600700">
                  <a:extLst>
                    <a:ext uri="{9D8B030D-6E8A-4147-A177-3AD203B41FA5}">
                      <a16:colId xmlns:a16="http://schemas.microsoft.com/office/drawing/2014/main" val="2986598993"/>
                    </a:ext>
                  </a:extLst>
                </a:gridCol>
              </a:tblGrid>
              <a:tr h="259080">
                <a:tc rowSpan="2">
                  <a:txBody>
                    <a:bodyPr/>
                    <a:lstStyle/>
                    <a:p>
                      <a:pPr algn="ctr" fontAlgn="base"/>
                      <a:r>
                        <a:rPr lang="en-US" sz="1400" b="1" i="0" dirty="0">
                          <a:solidFill>
                            <a:srgbClr val="FFFFFF"/>
                          </a:solidFill>
                          <a:effectLst/>
                          <a:latin typeface="Trebuchet MS" panose="020B0603020202020204" pitchFamily="34" charset="0"/>
                        </a:rPr>
                        <a:t>Active Capital Projects</a:t>
                      </a:r>
                      <a:endParaRPr lang="en-US" sz="2000" b="1" i="0" dirty="0">
                        <a:solidFill>
                          <a:srgbClr val="FFFFFF"/>
                        </a:solidFill>
                        <a:effectLst/>
                      </a:endParaRPr>
                    </a:p>
                  </a:txBody>
                  <a:tcPr>
                    <a:lnR w="6350" cap="flat" cmpd="sng" algn="ctr">
                      <a:solidFill>
                        <a:schemeClr val="bg1"/>
                      </a:solidFill>
                      <a:prstDash val="solid"/>
                      <a:round/>
                      <a:headEnd type="none" w="med" len="med"/>
                      <a:tailEnd type="none" w="med" len="med"/>
                    </a:lnR>
                  </a:tcPr>
                </a:tc>
                <a:tc>
                  <a:txBody>
                    <a:bodyPr/>
                    <a:lstStyle/>
                    <a:p>
                      <a:pPr algn="ctr" fontAlgn="base"/>
                      <a:r>
                        <a:rPr lang="en-US" sz="1400" b="1" i="0" dirty="0">
                          <a:solidFill>
                            <a:srgbClr val="FFFFFF"/>
                          </a:solidFill>
                          <a:effectLst/>
                          <a:latin typeface="Trebuchet MS" panose="020B0603020202020204" pitchFamily="34" charset="0"/>
                        </a:rPr>
                        <a:t>Project Mgr. ​</a:t>
                      </a:r>
                      <a:endParaRPr lang="en-US" sz="2000" b="1" i="0" dirty="0">
                        <a:solidFill>
                          <a:srgbClr val="FFFFFF"/>
                        </a:solidFill>
                        <a:effectLst/>
                      </a:endParaRPr>
                    </a:p>
                  </a:txBody>
                  <a:tcPr>
                    <a:lnL w="635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gridSpan="4">
                  <a:txBody>
                    <a:bodyPr/>
                    <a:lstStyle/>
                    <a:p>
                      <a:pPr algn="ctr" fontAlgn="base"/>
                      <a:r>
                        <a:rPr lang="en-US" sz="1400" b="1" i="0" dirty="0">
                          <a:solidFill>
                            <a:srgbClr val="FFFFFF"/>
                          </a:solidFill>
                          <a:effectLst/>
                          <a:latin typeface="Trebuchet MS" panose="020B0603020202020204" pitchFamily="34" charset="0"/>
                        </a:rPr>
                        <a:t>Scheduled or Actual Dates​</a:t>
                      </a:r>
                      <a:endParaRPr lang="en-US" sz="2000" b="1" i="0" dirty="0">
                        <a:solidFill>
                          <a:srgbClr val="FFFFFF"/>
                        </a:solidFill>
                        <a:effectLst/>
                      </a:endParaRPr>
                    </a:p>
                  </a:txBody>
                  <a:tcP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ase"/>
                      <a:r>
                        <a:rPr lang="en-US" sz="1200" b="1" i="0" dirty="0">
                          <a:solidFill>
                            <a:srgbClr val="FFFFFF"/>
                          </a:solidFill>
                          <a:effectLst/>
                          <a:latin typeface="Trebuchet MS" panose="020B0603020202020204" pitchFamily="34" charset="0"/>
                        </a:rPr>
                        <a:t>% Compl.​</a:t>
                      </a:r>
                      <a:endParaRPr lang="en-US" sz="2000" b="1" i="0" dirty="0">
                        <a:solidFill>
                          <a:srgbClr val="FFFFFF"/>
                        </a:solidFill>
                        <a:effectLst/>
                      </a:endParaRPr>
                    </a:p>
                  </a:txBody>
                  <a:tcPr>
                    <a:lnR w="63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a:txBody>
                    <a:bodyPr/>
                    <a:lstStyle/>
                    <a:p>
                      <a:pPr algn="ctr" fontAlgn="base"/>
                      <a:r>
                        <a:rPr lang="en-US" sz="1400" b="1" i="0" dirty="0">
                          <a:solidFill>
                            <a:srgbClr val="FFFFFF"/>
                          </a:solidFill>
                          <a:effectLst/>
                          <a:latin typeface="Trebuchet MS" panose="020B0603020202020204" pitchFamily="34" charset="0"/>
                        </a:rPr>
                        <a:t>Remarks​</a:t>
                      </a:r>
                      <a:endParaRPr lang="en-US" sz="2000" b="1" i="0" dirty="0">
                        <a:solidFill>
                          <a:srgbClr val="FFFFFF"/>
                        </a:solidFill>
                        <a:effectLst/>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953797640"/>
                  </a:ext>
                </a:extLst>
              </a:tr>
              <a:tr h="152400">
                <a:tc vMerge="1">
                  <a:txBody>
                    <a:bodyPr/>
                    <a:lstStyle/>
                    <a:p>
                      <a:endParaRPr lang="en-US"/>
                    </a:p>
                  </a:txBody>
                  <a:tcPr/>
                </a:tc>
                <a:tc>
                  <a:txBody>
                    <a:bodyPr/>
                    <a:lstStyle/>
                    <a:p>
                      <a:pPr algn="ctr" fontAlgn="base"/>
                      <a:r>
                        <a:rPr lang="en-US" sz="900" b="1" i="0" dirty="0">
                          <a:solidFill>
                            <a:srgbClr val="FFFFFF"/>
                          </a:solidFill>
                          <a:effectLst/>
                        </a:rPr>
                        <a:t>Design Eng. Contractor</a:t>
                      </a:r>
                    </a:p>
                  </a:txBody>
                  <a:tcPr>
                    <a:lnL w="63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CBEF"/>
                    </a:solidFill>
                  </a:tcPr>
                </a:tc>
                <a:tc>
                  <a:txBody>
                    <a:bodyPr/>
                    <a:lstStyle/>
                    <a:p>
                      <a:pPr algn="ctr" fontAlgn="base"/>
                      <a:r>
                        <a:rPr lang="en-US" sz="900" b="1" i="0" dirty="0">
                          <a:solidFill>
                            <a:srgbClr val="FFFFFF"/>
                          </a:solidFill>
                          <a:effectLst/>
                        </a:rPr>
                        <a:t>Plan Approval</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CBEF"/>
                    </a:solidFill>
                  </a:tcPr>
                </a:tc>
                <a:tc>
                  <a:txBody>
                    <a:bodyPr/>
                    <a:lstStyle/>
                    <a:p>
                      <a:pPr algn="ctr" fontAlgn="base"/>
                      <a:r>
                        <a:rPr lang="en-US" sz="800" b="1" i="0" dirty="0">
                          <a:solidFill>
                            <a:srgbClr val="FFFFFF"/>
                          </a:solidFill>
                          <a:effectLst/>
                        </a:rPr>
                        <a:t>Contract Award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CBEF"/>
                    </a:solidFill>
                  </a:tcPr>
                </a:tc>
                <a:tc>
                  <a:txBody>
                    <a:bodyPr/>
                    <a:lstStyle/>
                    <a:p>
                      <a:pPr algn="ctr" fontAlgn="base"/>
                      <a:r>
                        <a:rPr lang="en-US" sz="900" b="1" i="0" dirty="0">
                          <a:solidFill>
                            <a:srgbClr val="FFFFFF"/>
                          </a:solidFill>
                          <a:effectLst/>
                        </a:rPr>
                        <a:t>Constr. Start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CBEF"/>
                    </a:solidFill>
                  </a:tcPr>
                </a:tc>
                <a:tc>
                  <a:txBody>
                    <a:bodyPr/>
                    <a:lstStyle/>
                    <a:p>
                      <a:pPr algn="ctr" fontAlgn="base"/>
                      <a:r>
                        <a:rPr lang="en-US" sz="900" b="1" i="0" dirty="0">
                          <a:solidFill>
                            <a:srgbClr val="FFFFFF"/>
                          </a:solidFill>
                          <a:effectLst/>
                        </a:rPr>
                        <a:t>Constr. </a:t>
                      </a:r>
                      <a:r>
                        <a:rPr lang="en-US" sz="900" b="1" i="0" dirty="0" err="1">
                          <a:solidFill>
                            <a:srgbClr val="FFFFFF"/>
                          </a:solidFill>
                          <a:effectLst/>
                        </a:rPr>
                        <a:t>Compl</a:t>
                      </a:r>
                      <a:endParaRPr lang="en-US" sz="900" b="1" i="0" dirty="0">
                        <a:solidFill>
                          <a:srgbClr val="FFFFFF"/>
                        </a:solidFill>
                        <a:effectLst/>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CBEF"/>
                    </a:solidFill>
                  </a:tcPr>
                </a:tc>
                <a:tc>
                  <a:txBody>
                    <a:bodyPr/>
                    <a:lstStyle/>
                    <a:p>
                      <a:pPr algn="ctr" fontAlgn="base"/>
                      <a:r>
                        <a:rPr lang="en-US" sz="900" b="1" i="0" dirty="0">
                          <a:solidFill>
                            <a:srgbClr val="FFFFFF"/>
                          </a:solidFill>
                          <a:effectLst/>
                        </a:rPr>
                        <a:t>Design / Constr. </a:t>
                      </a:r>
                    </a:p>
                  </a:txBody>
                  <a:tcPr>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CBEF"/>
                    </a:solidFill>
                  </a:tcPr>
                </a:tc>
                <a:tc vMerge="1">
                  <a:txBody>
                    <a:bodyPr/>
                    <a:lstStyle/>
                    <a:p>
                      <a:endParaRPr lang="en-US"/>
                    </a:p>
                  </a:txBody>
                  <a:tcPr/>
                </a:tc>
                <a:extLst>
                  <a:ext uri="{0D108BD9-81ED-4DB2-BD59-A6C34878D82A}">
                    <a16:rowId xmlns:a16="http://schemas.microsoft.com/office/drawing/2014/main" val="3107563899"/>
                  </a:ext>
                </a:extLst>
              </a:tr>
              <a:tr h="1132809">
                <a:tc>
                  <a:txBody>
                    <a:bodyPr/>
                    <a:lstStyle/>
                    <a:p>
                      <a:pPr algn="ctr" fontAlgn="base"/>
                      <a:r>
                        <a:rPr lang="en-US" sz="1100" b="0" i="0" dirty="0">
                          <a:solidFill>
                            <a:srgbClr val="000000"/>
                          </a:solidFill>
                          <a:effectLst/>
                          <a:latin typeface="Trebuchet MS" panose="020B0603020202020204" pitchFamily="34" charset="0"/>
                        </a:rPr>
                        <a:t>District No. 19​</a:t>
                      </a:r>
                      <a:endParaRPr lang="en-US" sz="2400" b="0" i="0" dirty="0">
                        <a:solidFill>
                          <a:srgbClr val="000000"/>
                        </a:solidFill>
                        <a:effectLst/>
                      </a:endParaRPr>
                    </a:p>
                    <a:p>
                      <a:pPr algn="ctr" fontAlgn="base"/>
                      <a:r>
                        <a:rPr lang="en-US" sz="1100" b="0" i="0" dirty="0">
                          <a:solidFill>
                            <a:srgbClr val="000000"/>
                          </a:solidFill>
                          <a:effectLst/>
                          <a:latin typeface="Trebuchet MS" panose="020B0603020202020204" pitchFamily="34" charset="0"/>
                        </a:rPr>
                        <a:t>Well No. 2​</a:t>
                      </a:r>
                      <a:endParaRPr lang="en-US" sz="2400" b="0" i="0" dirty="0">
                        <a:solidFill>
                          <a:srgbClr val="000000"/>
                        </a:solidFill>
                        <a:effectLst/>
                      </a:endParaRPr>
                    </a:p>
                    <a:p>
                      <a:pPr algn="ctr" fontAlgn="base"/>
                      <a:r>
                        <a:rPr lang="en-US" sz="1100" b="0" i="0" dirty="0">
                          <a:solidFill>
                            <a:srgbClr val="000000"/>
                          </a:solidFill>
                          <a:effectLst/>
                          <a:latin typeface="Trebuchet MS" panose="020B0603020202020204" pitchFamily="34" charset="0"/>
                        </a:rPr>
                        <a:t>Iron and Manganese facility </a:t>
                      </a:r>
                    </a:p>
                    <a:p>
                      <a:pPr algn="ctr" fontAlgn="base"/>
                      <a:r>
                        <a:rPr lang="en-US" sz="1100" b="0" i="0" dirty="0">
                          <a:solidFill>
                            <a:srgbClr val="000000"/>
                          </a:solidFill>
                          <a:effectLst/>
                          <a:latin typeface="Trebuchet MS" panose="020B0603020202020204" pitchFamily="34" charset="0"/>
                        </a:rPr>
                        <a:t>WS239898​</a:t>
                      </a:r>
                      <a:endParaRPr lang="en-US" sz="2400" b="0" i="0" dirty="0">
                        <a:solidFill>
                          <a:srgbClr val="000000"/>
                        </a:solidFill>
                        <a:effectLst/>
                      </a:endParaRPr>
                    </a:p>
                  </a:txBody>
                  <a:tcPr/>
                </a:tc>
                <a:tc>
                  <a:txBody>
                    <a:bodyPr/>
                    <a:lstStyle/>
                    <a:p>
                      <a:pPr algn="ctr" fontAlgn="base"/>
                      <a:r>
                        <a:rPr lang="en-US" sz="1100" b="0" i="0" u="sng" dirty="0">
                          <a:solidFill>
                            <a:srgbClr val="000000"/>
                          </a:solidFill>
                          <a:effectLst/>
                          <a:latin typeface="Trebuchet MS" panose="020B0603020202020204" pitchFamily="34" charset="0"/>
                        </a:rPr>
                        <a:t>S. Pan / M. Segui</a:t>
                      </a:r>
                      <a:r>
                        <a:rPr lang="en-US" sz="1100" b="0" i="0" dirty="0">
                          <a:solidFill>
                            <a:srgbClr val="000000"/>
                          </a:solidFill>
                          <a:effectLst/>
                          <a:latin typeface="Trebuchet MS" panose="020B0603020202020204" pitchFamily="34" charset="0"/>
                        </a:rPr>
                        <a:t>​</a:t>
                      </a:r>
                      <a:endParaRPr lang="en-US" sz="1100" b="0" i="0" dirty="0">
                        <a:solidFill>
                          <a:srgbClr val="000000"/>
                        </a:solidFill>
                        <a:effectLst/>
                      </a:endParaRPr>
                    </a:p>
                    <a:p>
                      <a:pPr algn="ctr" fontAlgn="base"/>
                      <a:r>
                        <a:rPr lang="en-US" sz="1100" b="0" i="0" dirty="0">
                          <a:solidFill>
                            <a:srgbClr val="000000"/>
                          </a:solidFill>
                          <a:effectLst/>
                          <a:latin typeface="Trebuchet MS" panose="020B0603020202020204" pitchFamily="34" charset="0"/>
                        </a:rPr>
                        <a:t>MBI;​</a:t>
                      </a:r>
                      <a:endParaRPr lang="en-US" sz="1100" b="0" i="0" dirty="0">
                        <a:solidFill>
                          <a:srgbClr val="000000"/>
                        </a:solidFill>
                        <a:effectLst/>
                      </a:endParaRPr>
                    </a:p>
                    <a:p>
                      <a:pPr algn="ctr" fontAlgn="base"/>
                      <a:r>
                        <a:rPr lang="en-US" sz="1100" b="0" i="0" dirty="0">
                          <a:solidFill>
                            <a:srgbClr val="000000"/>
                          </a:solidFill>
                          <a:effectLst/>
                          <a:latin typeface="Trebuchet MS" panose="020B0603020202020204" pitchFamily="34" charset="0"/>
                        </a:rPr>
                        <a:t>Padre &amp; Assoc.;​</a:t>
                      </a:r>
                      <a:endParaRPr lang="en-US" sz="1100" b="0" i="0" dirty="0">
                        <a:solidFill>
                          <a:srgbClr val="000000"/>
                        </a:solidFill>
                        <a:effectLst/>
                      </a:endParaRPr>
                    </a:p>
                    <a:p>
                      <a:pPr algn="ctr" fontAlgn="base"/>
                      <a:r>
                        <a:rPr lang="en-US" sz="1100" b="0" i="0" dirty="0">
                          <a:solidFill>
                            <a:srgbClr val="000000"/>
                          </a:solidFill>
                          <a:effectLst/>
                          <a:latin typeface="Trebuchet MS" panose="020B0603020202020204" pitchFamily="34" charset="0"/>
                        </a:rPr>
                        <a:t>Oakridge​</a:t>
                      </a:r>
                      <a:endParaRPr lang="en-US" sz="1100" b="0" i="0" dirty="0">
                        <a:solidFill>
                          <a:srgbClr val="000000"/>
                        </a:solidFill>
                        <a:effectLst/>
                      </a:endParaRPr>
                    </a:p>
                  </a:txBody>
                  <a:tcPr>
                    <a:lnT w="12700" cap="flat" cmpd="sng" algn="ctr">
                      <a:solidFill>
                        <a:schemeClr val="bg1"/>
                      </a:solidFill>
                      <a:prstDash val="solid"/>
                      <a:round/>
                      <a:headEnd type="none" w="med" len="med"/>
                      <a:tailEnd type="none" w="med" len="med"/>
                    </a:lnT>
                  </a:tcPr>
                </a:tc>
                <a:tc>
                  <a:txBody>
                    <a:bodyPr/>
                    <a:lstStyle/>
                    <a:p>
                      <a:pPr algn="ctr" fontAlgn="base"/>
                      <a:r>
                        <a:rPr lang="en-US" sz="1100" b="0" i="0" dirty="0">
                          <a:solidFill>
                            <a:srgbClr val="000000"/>
                          </a:solidFill>
                          <a:effectLst/>
                          <a:latin typeface="Trebuchet MS" panose="020B0603020202020204" pitchFamily="34" charset="0"/>
                        </a:rPr>
                        <a:t>06/19​</a:t>
                      </a:r>
                      <a:endParaRPr lang="en-US" sz="2400" b="0" i="0" dirty="0">
                        <a:solidFill>
                          <a:srgbClr val="000000"/>
                        </a:solidFill>
                        <a:effectLst/>
                      </a:endParaRPr>
                    </a:p>
                  </a:txBody>
                  <a:tcPr>
                    <a:lnT w="12700" cap="flat" cmpd="sng" algn="ctr">
                      <a:solidFill>
                        <a:schemeClr val="bg1"/>
                      </a:solidFill>
                      <a:prstDash val="solid"/>
                      <a:round/>
                      <a:headEnd type="none" w="med" len="med"/>
                      <a:tailEnd type="none" w="med" len="med"/>
                    </a:lnT>
                  </a:tcPr>
                </a:tc>
                <a:tc>
                  <a:txBody>
                    <a:bodyPr/>
                    <a:lstStyle/>
                    <a:p>
                      <a:pPr algn="ctr" fontAlgn="base"/>
                      <a:r>
                        <a:rPr lang="en-US" sz="1100" b="0" i="0" dirty="0">
                          <a:solidFill>
                            <a:srgbClr val="000000"/>
                          </a:solidFill>
                          <a:effectLst/>
                          <a:latin typeface="Trebuchet MS" panose="020B0603020202020204" pitchFamily="34" charset="0"/>
                        </a:rPr>
                        <a:t>09/19​</a:t>
                      </a:r>
                      <a:endParaRPr lang="en-US" sz="2400" b="0" i="0" dirty="0">
                        <a:solidFill>
                          <a:srgbClr val="000000"/>
                        </a:solidFill>
                        <a:effectLst/>
                      </a:endParaRPr>
                    </a:p>
                    <a:p>
                      <a:pPr algn="ctr" fontAlgn="base"/>
                      <a:r>
                        <a:rPr lang="en-US" sz="1100" b="0" i="0" dirty="0">
                          <a:solidFill>
                            <a:srgbClr val="000000"/>
                          </a:solidFill>
                          <a:effectLst/>
                          <a:latin typeface="Trebuchet MS" panose="020B0603020202020204" pitchFamily="34" charset="0"/>
                        </a:rPr>
                        <a:t>​</a:t>
                      </a:r>
                      <a:endParaRPr lang="en-US" sz="2400" b="0" i="0" dirty="0">
                        <a:solidFill>
                          <a:srgbClr val="000000"/>
                        </a:solidFill>
                        <a:effectLst/>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ase"/>
                      <a:r>
                        <a:rPr lang="en-US" sz="1100" b="0" i="0" dirty="0">
                          <a:solidFill>
                            <a:srgbClr val="000000"/>
                          </a:solidFill>
                          <a:effectLst/>
                          <a:latin typeface="Trebuchet MS" panose="020B0603020202020204" pitchFamily="34" charset="0"/>
                        </a:rPr>
                        <a:t>10/19​</a:t>
                      </a:r>
                      <a:endParaRPr lang="en-US" sz="2400" b="0" i="0" dirty="0">
                        <a:solidFill>
                          <a:srgbClr val="000000"/>
                        </a:solidFill>
                        <a:effectLst/>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fontAlgn="base"/>
                      <a:r>
                        <a:rPr lang="en-US" sz="1100" b="0" i="0" dirty="0">
                          <a:solidFill>
                            <a:srgbClr val="000000"/>
                          </a:solidFill>
                          <a:effectLst/>
                          <a:latin typeface="Trebuchet MS" panose="020B0603020202020204" pitchFamily="34" charset="0"/>
                        </a:rPr>
                        <a:t>10/20​</a:t>
                      </a:r>
                      <a:endParaRPr lang="en-US" sz="2400" b="0" i="0" dirty="0">
                        <a:solidFill>
                          <a:srgbClr val="000000"/>
                        </a:solidFill>
                        <a:effectLst/>
                      </a:endParaRPr>
                    </a:p>
                  </a:txBody>
                  <a:tcPr>
                    <a:lnT w="12700" cap="flat" cmpd="sng" algn="ctr">
                      <a:solidFill>
                        <a:schemeClr val="bg1"/>
                      </a:solidFill>
                      <a:prstDash val="solid"/>
                      <a:round/>
                      <a:headEnd type="none" w="med" len="med"/>
                      <a:tailEnd type="none" w="med" len="med"/>
                    </a:lnT>
                  </a:tcPr>
                </a:tc>
                <a:tc>
                  <a:txBody>
                    <a:bodyPr/>
                    <a:lstStyle/>
                    <a:p>
                      <a:pPr algn="ctr" fontAlgn="base"/>
                      <a:r>
                        <a:rPr lang="en-US" sz="1100" b="0" i="0" dirty="0">
                          <a:solidFill>
                            <a:srgbClr val="000000"/>
                          </a:solidFill>
                          <a:effectLst/>
                          <a:latin typeface="Trebuchet MS" panose="020B0603020202020204" pitchFamily="34" charset="0"/>
                        </a:rPr>
                        <a:t>99/0​</a:t>
                      </a:r>
                      <a:endParaRPr lang="en-US" sz="2400" b="0" i="0" dirty="0">
                        <a:solidFill>
                          <a:srgbClr val="000000"/>
                        </a:solidFill>
                        <a:effectLst/>
                      </a:endParaRPr>
                    </a:p>
                  </a:txBody>
                  <a:tcPr>
                    <a:lnT w="12700" cap="flat" cmpd="sng" algn="ctr">
                      <a:solidFill>
                        <a:schemeClr val="bg1"/>
                      </a:solidFill>
                      <a:prstDash val="solid"/>
                      <a:round/>
                      <a:headEnd type="none" w="med" len="med"/>
                      <a:tailEnd type="none" w="med" len="med"/>
                    </a:lnT>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7/2019- Advertising project.​</a:t>
                      </a:r>
                      <a:endParaRPr lang="en-US" sz="11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6/2019- Obtained State budget appropriation to fund project. Finalizing project plans and specs. package for approval. Obtaining temporary construction easement from adjacent property owners.​</a:t>
                      </a:r>
                      <a:endParaRPr lang="en-US" sz="11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3/2019- Prepared and submitted memo and supporting documents to the Financial Planning Committee, scheduled FPC meeting for borrowing from COV Revolving Credit Agreement fund.​</a:t>
                      </a:r>
                      <a:endParaRPr lang="en-US" sz="11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1/2019- Met with CEO Analyst for borrowing from COV General Fund Loan, preparing the supporting documents for the Finance Committee and BOS meetings</a:t>
                      </a:r>
                      <a:r>
                        <a:rPr lang="en-US" sz="1000" b="0" i="0" dirty="0">
                          <a:solidFill>
                            <a:srgbClr val="000000"/>
                          </a:solidFill>
                          <a:effectLst/>
                          <a:latin typeface="Trebuchet MS" panose="020B0603020202020204" pitchFamily="34" charset="0"/>
                        </a:rPr>
                        <a:t>​</a:t>
                      </a:r>
                      <a:endParaRPr lang="en-US" sz="800" b="0" i="0" dirty="0">
                        <a:solidFill>
                          <a:srgbClr val="000000"/>
                        </a:solidFill>
                        <a:effectLst/>
                        <a:latin typeface="Arial" panose="020B0604020202020204" pitchFamily="34" charset="0"/>
                      </a:endParaRPr>
                    </a:p>
                    <a:p>
                      <a:pPr algn="l" fontAlgn="base"/>
                      <a:r>
                        <a:rPr lang="en-US" sz="1600" b="0" i="0" dirty="0">
                          <a:solidFill>
                            <a:srgbClr val="000000"/>
                          </a:solidFill>
                          <a:effectLst/>
                          <a:latin typeface="Trebuchet MS" panose="020B0603020202020204" pitchFamily="34" charset="0"/>
                        </a:rPr>
                        <a:t>​</a:t>
                      </a:r>
                      <a:endParaRPr lang="en-US" sz="2400" b="0" i="0" dirty="0">
                        <a:solidFill>
                          <a:srgbClr val="000000"/>
                        </a:solidFill>
                        <a:effectLst/>
                      </a:endParaRPr>
                    </a:p>
                  </a:txBody>
                  <a:tcPr/>
                </a:tc>
                <a:extLst>
                  <a:ext uri="{0D108BD9-81ED-4DB2-BD59-A6C34878D82A}">
                    <a16:rowId xmlns:a16="http://schemas.microsoft.com/office/drawing/2014/main" val="781717224"/>
                  </a:ext>
                </a:extLst>
              </a:tr>
              <a:tr h="1138755">
                <a:tc>
                  <a:txBody>
                    <a:bodyPr/>
                    <a:lstStyle/>
                    <a:p>
                      <a:pPr algn="ctr" fontAlgn="base"/>
                      <a:r>
                        <a:rPr lang="en-US" sz="1100" b="0" i="0" dirty="0">
                          <a:solidFill>
                            <a:srgbClr val="000000"/>
                          </a:solidFill>
                          <a:effectLst/>
                          <a:latin typeface="Trebuchet MS" panose="020B0603020202020204" pitchFamily="34" charset="0"/>
                        </a:rPr>
                        <a:t>District No. 19​</a:t>
                      </a:r>
                      <a:endParaRPr lang="en-US" sz="2400" b="0" i="0" dirty="0">
                        <a:solidFill>
                          <a:srgbClr val="000000"/>
                        </a:solidFill>
                        <a:effectLst/>
                      </a:endParaRPr>
                    </a:p>
                    <a:p>
                      <a:pPr algn="ctr" fontAlgn="base"/>
                      <a:r>
                        <a:rPr lang="en-US" sz="1100" b="0" i="0" dirty="0">
                          <a:solidFill>
                            <a:srgbClr val="000000"/>
                          </a:solidFill>
                          <a:effectLst/>
                          <a:latin typeface="Trebuchet MS" panose="020B0603020202020204" pitchFamily="34" charset="0"/>
                        </a:rPr>
                        <a:t>538 Pressure Zone​</a:t>
                      </a:r>
                      <a:endParaRPr lang="en-US" sz="2400" b="0" i="0" dirty="0">
                        <a:solidFill>
                          <a:srgbClr val="000000"/>
                        </a:solidFill>
                        <a:effectLst/>
                      </a:endParaRPr>
                    </a:p>
                    <a:p>
                      <a:pPr algn="ctr" fontAlgn="base"/>
                      <a:r>
                        <a:rPr lang="en-US" sz="1100" b="0" i="0" dirty="0">
                          <a:solidFill>
                            <a:srgbClr val="000000"/>
                          </a:solidFill>
                          <a:effectLst/>
                          <a:latin typeface="Trebuchet MS" panose="020B0603020202020204" pitchFamily="34" charset="0"/>
                        </a:rPr>
                        <a:t>1.0 MG Reservoir &amp; 1,100 LF 12-inch Transmission Line Replacement​</a:t>
                      </a:r>
                      <a:endParaRPr lang="en-US" sz="2400" b="0" i="0" dirty="0">
                        <a:solidFill>
                          <a:srgbClr val="000000"/>
                        </a:solidFill>
                        <a:effectLst/>
                      </a:endParaRPr>
                    </a:p>
                    <a:p>
                      <a:pPr algn="ctr" fontAlgn="base"/>
                      <a:r>
                        <a:rPr lang="en-US" sz="1100" b="0" i="0" dirty="0">
                          <a:solidFill>
                            <a:srgbClr val="000000"/>
                          </a:solidFill>
                          <a:effectLst/>
                          <a:latin typeface="Trebuchet MS" panose="020B0603020202020204" pitchFamily="34" charset="0"/>
                        </a:rPr>
                        <a:t>WS239906 &amp;​</a:t>
                      </a:r>
                      <a:endParaRPr lang="en-US" sz="2400" b="0" i="0" dirty="0">
                        <a:solidFill>
                          <a:srgbClr val="000000"/>
                        </a:solidFill>
                        <a:effectLst/>
                      </a:endParaRPr>
                    </a:p>
                    <a:p>
                      <a:pPr algn="ctr" fontAlgn="base"/>
                      <a:r>
                        <a:rPr lang="en-US" sz="1100" b="0" i="0" dirty="0">
                          <a:solidFill>
                            <a:srgbClr val="000000"/>
                          </a:solidFill>
                          <a:effectLst/>
                          <a:latin typeface="Trebuchet MS" panose="020B0603020202020204" pitchFamily="34" charset="0"/>
                        </a:rPr>
                        <a:t>WS239907​</a:t>
                      </a:r>
                      <a:endParaRPr lang="en-US" sz="2400" b="0" i="0" dirty="0">
                        <a:solidFill>
                          <a:srgbClr val="000000"/>
                        </a:solidFill>
                        <a:effectLst/>
                      </a:endParaRPr>
                    </a:p>
                  </a:txBody>
                  <a:tcPr/>
                </a:tc>
                <a:tc>
                  <a:txBody>
                    <a:bodyPr/>
                    <a:lstStyle/>
                    <a:p>
                      <a:pPr algn="ctr" fontAlgn="base"/>
                      <a:r>
                        <a:rPr lang="en-US" sz="1100" b="0" i="0" u="sng" dirty="0">
                          <a:solidFill>
                            <a:srgbClr val="000000"/>
                          </a:solidFill>
                          <a:effectLst/>
                          <a:latin typeface="Trebuchet MS" panose="020B0603020202020204" pitchFamily="34" charset="0"/>
                        </a:rPr>
                        <a:t>S.Pan / ESD</a:t>
                      </a:r>
                      <a:r>
                        <a:rPr lang="en-US" sz="1100" b="0" i="0" dirty="0">
                          <a:solidFill>
                            <a:srgbClr val="000000"/>
                          </a:solidFill>
                          <a:effectLst/>
                          <a:latin typeface="Trebuchet MS" panose="020B0603020202020204" pitchFamily="34" charset="0"/>
                        </a:rPr>
                        <a:t>​</a:t>
                      </a:r>
                      <a:endParaRPr lang="en-US" sz="1100" b="0" i="0" dirty="0">
                        <a:solidFill>
                          <a:srgbClr val="000000"/>
                        </a:solidFill>
                        <a:effectLst/>
                      </a:endParaRPr>
                    </a:p>
                  </a:txBody>
                  <a:tcPr/>
                </a:tc>
                <a:tc>
                  <a:txBody>
                    <a:bodyPr/>
                    <a:lstStyle/>
                    <a:p>
                      <a:pPr algn="ctr" fontAlgn="base"/>
                      <a:r>
                        <a:rPr lang="en-US" sz="1100" b="0" i="0" dirty="0">
                          <a:solidFill>
                            <a:srgbClr val="000000"/>
                          </a:solidFill>
                          <a:effectLst/>
                          <a:latin typeface="Trebuchet MS" panose="020B0603020202020204" pitchFamily="34" charset="0"/>
                        </a:rPr>
                        <a:t>3/21​</a:t>
                      </a:r>
                      <a:endParaRPr lang="en-US" sz="2400" b="0" i="0" dirty="0">
                        <a:solidFill>
                          <a:srgbClr val="000000"/>
                        </a:solidFill>
                        <a:effectLst/>
                      </a:endParaRPr>
                    </a:p>
                  </a:txBody>
                  <a:tcPr/>
                </a:tc>
                <a:tc>
                  <a:txBody>
                    <a:bodyPr/>
                    <a:lstStyle/>
                    <a:p>
                      <a:pPr algn="ctr" fontAlgn="base"/>
                      <a:r>
                        <a:rPr lang="en-US" sz="1100" b="0" i="0" dirty="0">
                          <a:solidFill>
                            <a:srgbClr val="000000"/>
                          </a:solidFill>
                          <a:effectLst/>
                          <a:latin typeface="Trebuchet MS" panose="020B0603020202020204" pitchFamily="34" charset="0"/>
                        </a:rPr>
                        <a:t>6/21​</a:t>
                      </a:r>
                      <a:endParaRPr lang="en-US" sz="2400" b="0" i="0" dirty="0">
                        <a:solidFill>
                          <a:srgbClr val="000000"/>
                        </a:solidFill>
                        <a:effectLst/>
                      </a:endParaRPr>
                    </a:p>
                  </a:txBody>
                  <a:tcPr/>
                </a:tc>
                <a:tc>
                  <a:txBody>
                    <a:bodyPr/>
                    <a:lstStyle/>
                    <a:p>
                      <a:pPr algn="ctr" fontAlgn="base"/>
                      <a:r>
                        <a:rPr lang="en-US" sz="1100" b="0" i="0" dirty="0">
                          <a:solidFill>
                            <a:srgbClr val="000000"/>
                          </a:solidFill>
                          <a:effectLst/>
                          <a:latin typeface="Trebuchet MS" panose="020B0603020202020204" pitchFamily="34" charset="0"/>
                        </a:rPr>
                        <a:t>7/21​</a:t>
                      </a:r>
                      <a:endParaRPr lang="en-US" sz="2400" b="0" i="0" dirty="0">
                        <a:solidFill>
                          <a:srgbClr val="000000"/>
                        </a:solidFill>
                        <a:effectLst/>
                      </a:endParaRPr>
                    </a:p>
                  </a:txBody>
                  <a:tcPr/>
                </a:tc>
                <a:tc>
                  <a:txBody>
                    <a:bodyPr/>
                    <a:lstStyle/>
                    <a:p>
                      <a:pPr algn="ctr" fontAlgn="base"/>
                      <a:r>
                        <a:rPr lang="en-US" sz="1100" b="0" i="0" dirty="0">
                          <a:solidFill>
                            <a:srgbClr val="000000"/>
                          </a:solidFill>
                          <a:effectLst/>
                          <a:latin typeface="Trebuchet MS" panose="020B0603020202020204" pitchFamily="34" charset="0"/>
                        </a:rPr>
                        <a:t>6/22​</a:t>
                      </a:r>
                      <a:endParaRPr lang="en-US" sz="2400" b="0" i="0" dirty="0">
                        <a:solidFill>
                          <a:srgbClr val="000000"/>
                        </a:solidFill>
                        <a:effectLst/>
                      </a:endParaRPr>
                    </a:p>
                  </a:txBody>
                  <a:tcPr/>
                </a:tc>
                <a:tc>
                  <a:txBody>
                    <a:bodyPr/>
                    <a:lstStyle/>
                    <a:p>
                      <a:pPr algn="ctr" fontAlgn="base"/>
                      <a:r>
                        <a:rPr lang="en-US" sz="1100" b="0" i="0" dirty="0">
                          <a:solidFill>
                            <a:srgbClr val="000000"/>
                          </a:solidFill>
                          <a:effectLst/>
                          <a:latin typeface="Trebuchet MS" panose="020B0603020202020204" pitchFamily="34" charset="0"/>
                        </a:rPr>
                        <a:t>0/0​</a:t>
                      </a:r>
                      <a:endParaRPr lang="en-US" sz="2400" b="0" i="0" dirty="0">
                        <a:solidFill>
                          <a:srgbClr val="000000"/>
                        </a:solidFill>
                        <a:effectLst/>
                      </a:endParaRPr>
                    </a:p>
                  </a:txBody>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6/2019- Surveyed existing ROW and staked existing pipeline across Arroyo Las Posas; KJ consultant performing preliminary engineering design.​</a:t>
                      </a:r>
                      <a:endParaRPr lang="en-US" sz="11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3/2019- KJ Consultant contract for CEQA and 30% design services approved by PWA Director, issued Notice to Proceed to KJ.​</a:t>
                      </a:r>
                      <a:endParaRPr lang="en-US" sz="11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1/2019- KJ Consultant contract for CEQA and 30% design services for PWA Director approval 1/2019​</a:t>
                      </a:r>
                      <a:endParaRPr lang="en-US" sz="1100" b="0" i="0" dirty="0">
                        <a:solidFill>
                          <a:srgbClr val="000000"/>
                        </a:solidFill>
                        <a:effectLst/>
                        <a:latin typeface="Arial" panose="020B0604020202020204" pitchFamily="34" charset="0"/>
                      </a:endParaRPr>
                    </a:p>
                    <a:p>
                      <a:pPr algn="l" fontAlgn="base"/>
                      <a:r>
                        <a:rPr lang="en-US" sz="1600" b="0" i="0" dirty="0">
                          <a:solidFill>
                            <a:srgbClr val="000000"/>
                          </a:solidFill>
                          <a:effectLst/>
                          <a:latin typeface="Trebuchet MS" panose="020B0603020202020204" pitchFamily="34" charset="0"/>
                        </a:rPr>
                        <a:t>​</a:t>
                      </a:r>
                      <a:endParaRPr lang="en-US" sz="2400" b="0" i="0" dirty="0">
                        <a:solidFill>
                          <a:srgbClr val="000000"/>
                        </a:solidFill>
                        <a:effectLst/>
                      </a:endParaRPr>
                    </a:p>
                  </a:txBody>
                  <a:tcPr/>
                </a:tc>
                <a:extLst>
                  <a:ext uri="{0D108BD9-81ED-4DB2-BD59-A6C34878D82A}">
                    <a16:rowId xmlns:a16="http://schemas.microsoft.com/office/drawing/2014/main" val="2167480737"/>
                  </a:ext>
                </a:extLst>
              </a:tr>
              <a:tr h="1385874">
                <a:tc>
                  <a:txBody>
                    <a:bodyPr/>
                    <a:lstStyle/>
                    <a:p>
                      <a:pPr algn="ctr" fontAlgn="base"/>
                      <a:r>
                        <a:rPr lang="en-US" sz="1100" b="0" i="0" dirty="0">
                          <a:solidFill>
                            <a:srgbClr val="000000"/>
                          </a:solidFill>
                          <a:effectLst/>
                          <a:latin typeface="Trebuchet MS" panose="020B0603020202020204" pitchFamily="34" charset="0"/>
                        </a:rPr>
                        <a:t>District No. 19 Pipe Replacement @ CalTrans R/W ​</a:t>
                      </a:r>
                      <a:endParaRPr lang="en-US" sz="1100" b="0" i="0" dirty="0">
                        <a:solidFill>
                          <a:srgbClr val="000000"/>
                        </a:solidFill>
                        <a:effectLst/>
                      </a:endParaRPr>
                    </a:p>
                    <a:p>
                      <a:pPr algn="ctr" fontAlgn="base"/>
                      <a:r>
                        <a:rPr lang="en-US" sz="1100" b="0" i="0" dirty="0">
                          <a:solidFill>
                            <a:srgbClr val="000000"/>
                          </a:solidFill>
                          <a:effectLst/>
                          <a:latin typeface="Trebuchet MS" panose="020B0603020202020204" pitchFamily="34" charset="0"/>
                        </a:rPr>
                        <a:t>WS239904​</a:t>
                      </a:r>
                      <a:endParaRPr lang="en-US" sz="1100" b="0" i="0" dirty="0">
                        <a:solidFill>
                          <a:srgbClr val="000000"/>
                        </a:solidFill>
                        <a:effectLst/>
                      </a:endParaRPr>
                    </a:p>
                  </a:txBody>
                  <a:tcPr/>
                </a:tc>
                <a:tc>
                  <a:txBody>
                    <a:bodyPr/>
                    <a:lstStyle/>
                    <a:p>
                      <a:pPr algn="ctr" fontAlgn="base"/>
                      <a:r>
                        <a:rPr lang="en-US" sz="1100" b="0" i="0" u="sng" dirty="0">
                          <a:solidFill>
                            <a:srgbClr val="000000"/>
                          </a:solidFill>
                          <a:effectLst/>
                          <a:latin typeface="Arial" panose="020B0604020202020204" pitchFamily="34" charset="0"/>
                        </a:rPr>
                        <a:t>S. Pan</a:t>
                      </a:r>
                      <a:r>
                        <a:rPr lang="en-US" sz="1100" b="0" i="0" dirty="0">
                          <a:solidFill>
                            <a:srgbClr val="000000"/>
                          </a:solidFill>
                          <a:effectLst/>
                          <a:latin typeface="Arial" panose="020B0604020202020204" pitchFamily="34" charset="0"/>
                        </a:rPr>
                        <a:t>​</a:t>
                      </a:r>
                      <a:endParaRPr lang="en-US" sz="1100" b="0" i="0" dirty="0">
                        <a:solidFill>
                          <a:srgbClr val="000000"/>
                        </a:solidFill>
                        <a:effectLst/>
                      </a:endParaRPr>
                    </a:p>
                    <a:p>
                      <a:pPr algn="ctr" fontAlgn="base"/>
                      <a:r>
                        <a:rPr lang="en-US" sz="1100" b="0" i="0" dirty="0">
                          <a:solidFill>
                            <a:srgbClr val="000000"/>
                          </a:solidFill>
                          <a:effectLst/>
                          <a:latin typeface="Arial" panose="020B0604020202020204" pitchFamily="34" charset="0"/>
                        </a:rPr>
                        <a:t>Padre &amp; Assoc.;​</a:t>
                      </a:r>
                      <a:endParaRPr lang="en-US" sz="1100" b="0" i="0" dirty="0">
                        <a:solidFill>
                          <a:srgbClr val="000000"/>
                        </a:solidFill>
                        <a:effectLst/>
                      </a:endParaRPr>
                    </a:p>
                    <a:p>
                      <a:pPr algn="ctr" fontAlgn="base"/>
                      <a:r>
                        <a:rPr lang="en-US" sz="1100" b="0" i="0" dirty="0">
                          <a:solidFill>
                            <a:srgbClr val="000000"/>
                          </a:solidFill>
                          <a:effectLst/>
                          <a:latin typeface="Arial" panose="020B0604020202020204" pitchFamily="34" charset="0"/>
                        </a:rPr>
                        <a:t>AECOM​</a:t>
                      </a:r>
                      <a:endParaRPr lang="en-US" sz="1100" b="0" i="0" dirty="0">
                        <a:solidFill>
                          <a:srgbClr val="000000"/>
                        </a:solidFill>
                        <a:effectLst/>
                      </a:endParaRPr>
                    </a:p>
                  </a:txBody>
                  <a:tcPr/>
                </a:tc>
                <a:tc>
                  <a:txBody>
                    <a:bodyPr/>
                    <a:lstStyle/>
                    <a:p>
                      <a:pPr algn="ctr" fontAlgn="base"/>
                      <a:r>
                        <a:rPr lang="en-US" sz="1100" b="0" i="0" dirty="0">
                          <a:solidFill>
                            <a:srgbClr val="000000"/>
                          </a:solidFill>
                          <a:effectLst/>
                          <a:latin typeface="Trebuchet MS" panose="020B0603020202020204" pitchFamily="34" charset="0"/>
                        </a:rPr>
                        <a:t>07/20​</a:t>
                      </a:r>
                      <a:endParaRPr lang="en-US" sz="1100" b="0" i="0" dirty="0">
                        <a:solidFill>
                          <a:srgbClr val="000000"/>
                        </a:solidFill>
                        <a:effectLst/>
                      </a:endParaRPr>
                    </a:p>
                  </a:txBody>
                  <a:tcPr/>
                </a:tc>
                <a:tc>
                  <a:txBody>
                    <a:bodyPr/>
                    <a:lstStyle/>
                    <a:p>
                      <a:pPr algn="ctr" fontAlgn="base"/>
                      <a:r>
                        <a:rPr lang="en-US" sz="1100" b="0" i="0" dirty="0">
                          <a:solidFill>
                            <a:srgbClr val="000000"/>
                          </a:solidFill>
                          <a:effectLst/>
                          <a:latin typeface="Trebuchet MS" panose="020B0603020202020204" pitchFamily="34" charset="0"/>
                        </a:rPr>
                        <a:t>10/20​</a:t>
                      </a:r>
                      <a:endParaRPr lang="en-US" sz="1100" b="0" i="0" dirty="0">
                        <a:solidFill>
                          <a:srgbClr val="000000"/>
                        </a:solidFill>
                        <a:effectLst/>
                      </a:endParaRPr>
                    </a:p>
                  </a:txBody>
                  <a:tcPr/>
                </a:tc>
                <a:tc>
                  <a:txBody>
                    <a:bodyPr/>
                    <a:lstStyle/>
                    <a:p>
                      <a:pPr algn="ctr" fontAlgn="base"/>
                      <a:r>
                        <a:rPr lang="en-US" sz="1100" b="0" i="0" dirty="0">
                          <a:solidFill>
                            <a:srgbClr val="000000"/>
                          </a:solidFill>
                          <a:effectLst/>
                          <a:latin typeface="Trebuchet MS" panose="020B0603020202020204" pitchFamily="34" charset="0"/>
                        </a:rPr>
                        <a:t>11/20​</a:t>
                      </a:r>
                      <a:endParaRPr lang="en-US" sz="1100" b="0" i="0" dirty="0">
                        <a:solidFill>
                          <a:srgbClr val="000000"/>
                        </a:solidFill>
                        <a:effectLst/>
                      </a:endParaRPr>
                    </a:p>
                  </a:txBody>
                  <a:tcPr/>
                </a:tc>
                <a:tc>
                  <a:txBody>
                    <a:bodyPr/>
                    <a:lstStyle/>
                    <a:p>
                      <a:pPr algn="ctr" fontAlgn="base"/>
                      <a:r>
                        <a:rPr lang="en-US" sz="1100" b="0" i="0" dirty="0">
                          <a:solidFill>
                            <a:srgbClr val="000000"/>
                          </a:solidFill>
                          <a:effectLst/>
                          <a:latin typeface="Trebuchet MS" panose="020B0603020202020204" pitchFamily="34" charset="0"/>
                        </a:rPr>
                        <a:t>10/21​</a:t>
                      </a:r>
                      <a:endParaRPr lang="en-US" sz="1100" b="0" i="0" dirty="0">
                        <a:solidFill>
                          <a:srgbClr val="000000"/>
                        </a:solidFill>
                        <a:effectLst/>
                      </a:endParaRPr>
                    </a:p>
                  </a:txBody>
                  <a:tcPr/>
                </a:tc>
                <a:tc>
                  <a:txBody>
                    <a:bodyPr/>
                    <a:lstStyle/>
                    <a:p>
                      <a:pPr algn="ctr" fontAlgn="base"/>
                      <a:r>
                        <a:rPr lang="en-US" sz="1100" b="0" i="0" dirty="0">
                          <a:solidFill>
                            <a:srgbClr val="000000"/>
                          </a:solidFill>
                          <a:effectLst/>
                          <a:latin typeface="Trebuchet MS" panose="020B0603020202020204" pitchFamily="34" charset="0"/>
                        </a:rPr>
                        <a:t>90/0​</a:t>
                      </a:r>
                      <a:endParaRPr lang="en-US" sz="1100" b="0" i="0" dirty="0">
                        <a:solidFill>
                          <a:srgbClr val="000000"/>
                        </a:solidFill>
                        <a:effectLst/>
                      </a:endParaRPr>
                    </a:p>
                  </a:txBody>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6/2019 – Investigating County financing options: revolving Credit Agreement.​</a:t>
                      </a:r>
                      <a:endParaRPr lang="en-US" sz="11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1/2015 – Project is on hold pending District 19 financial planning.​</a:t>
                      </a:r>
                      <a:endParaRPr lang="en-US" sz="11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3/2014 - AECOM submitted 95% plans to all review Agencies including Cal Trans, Calleguas MWD, VCWPD, and WWD#19​</a:t>
                      </a:r>
                      <a:endParaRPr lang="en-US" sz="1100" b="0" i="0" dirty="0">
                        <a:solidFill>
                          <a:srgbClr val="000000"/>
                        </a:solidFill>
                        <a:effectLst/>
                        <a:latin typeface="Arial" panose="020B0604020202020204" pitchFamily="34" charset="0"/>
                      </a:endParaRPr>
                    </a:p>
                    <a:p>
                      <a:pPr algn="l" fontAlgn="base"/>
                      <a:r>
                        <a:rPr lang="en-US" sz="1050" b="0" i="0" dirty="0">
                          <a:solidFill>
                            <a:srgbClr val="000000"/>
                          </a:solidFill>
                          <a:effectLst/>
                          <a:latin typeface="Trebuchet MS" panose="020B0603020202020204" pitchFamily="34" charset="0"/>
                        </a:rPr>
                        <a:t>​</a:t>
                      </a:r>
                      <a:endParaRPr lang="en-US" sz="2400" b="0" i="0" dirty="0">
                        <a:solidFill>
                          <a:srgbClr val="000000"/>
                        </a:solidFill>
                        <a:effectLst/>
                      </a:endParaRPr>
                    </a:p>
                  </a:txBody>
                  <a:tcPr/>
                </a:tc>
                <a:extLst>
                  <a:ext uri="{0D108BD9-81ED-4DB2-BD59-A6C34878D82A}">
                    <a16:rowId xmlns:a16="http://schemas.microsoft.com/office/drawing/2014/main" val="1946519331"/>
                  </a:ext>
                </a:extLst>
              </a:tr>
            </a:tbl>
          </a:graphicData>
        </a:graphic>
      </p:graphicFrame>
      <p:sp>
        <p:nvSpPr>
          <p:cNvPr id="12" name="TextBox 11">
            <a:extLst>
              <a:ext uri="{FF2B5EF4-FFF2-40B4-BE49-F238E27FC236}">
                <a16:creationId xmlns:a16="http://schemas.microsoft.com/office/drawing/2014/main" id="{C88B1508-98F2-4FC8-920B-F73B2831AC14}"/>
              </a:ext>
            </a:extLst>
          </p:cNvPr>
          <p:cNvSpPr txBox="1"/>
          <p:nvPr/>
        </p:nvSpPr>
        <p:spPr>
          <a:xfrm>
            <a:off x="2743200" y="193841"/>
            <a:ext cx="6705600" cy="646331"/>
          </a:xfrm>
          <a:prstGeom prst="rect">
            <a:avLst/>
          </a:prstGeom>
          <a:noFill/>
        </p:spPr>
        <p:txBody>
          <a:bodyPr wrap="square" rtlCol="0">
            <a:spAutoFit/>
          </a:bodyPr>
          <a:lstStyle/>
          <a:p>
            <a:pPr algn="ctr"/>
            <a:r>
              <a:rPr lang="en-US" sz="3600" dirty="0">
                <a:solidFill>
                  <a:schemeClr val="accent1"/>
                </a:solidFill>
                <a:latin typeface="Tahoma" panose="020B0604030504040204" pitchFamily="34" charset="0"/>
                <a:ea typeface="Tahoma" panose="020B0604030504040204" pitchFamily="34" charset="0"/>
                <a:cs typeface="Tahoma" panose="020B0604030504040204" pitchFamily="34" charset="0"/>
              </a:rPr>
              <a:t>CAPITAL PROJECTS REPORT</a:t>
            </a:r>
          </a:p>
        </p:txBody>
      </p:sp>
    </p:spTree>
    <p:extLst>
      <p:ext uri="{BB962C8B-B14F-4D97-AF65-F5344CB8AC3E}">
        <p14:creationId xmlns:p14="http://schemas.microsoft.com/office/powerpoint/2010/main" val="83246260"/>
      </p:ext>
    </p:extLst>
  </p:cSld>
  <p:clrMapOvr>
    <a:masterClrMapping/>
  </p:clrMapOvr>
  <p:transition spd="slow">
    <p:wip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E296C5-732D-4B18-BB9E-FC8E82D015EC}"/>
</file>

<file path=customXml/itemProps2.xml><?xml version="1.0" encoding="utf-8"?>
<ds:datastoreItem xmlns:ds="http://schemas.openxmlformats.org/officeDocument/2006/customXml" ds:itemID="{5C1FA4AE-55BE-4A49-9BC4-ED0318C25CD6}"/>
</file>

<file path=customXml/itemProps3.xml><?xml version="1.0" encoding="utf-8"?>
<ds:datastoreItem xmlns:ds="http://schemas.openxmlformats.org/officeDocument/2006/customXml" ds:itemID="{BADBAC98-C396-47C6-801E-BC4586197565}"/>
</file>

<file path=docProps/app.xml><?xml version="1.0" encoding="utf-8"?>
<Properties xmlns="http://schemas.openxmlformats.org/officeDocument/2006/extended-properties" xmlns:vt="http://schemas.openxmlformats.org/officeDocument/2006/docPropsVTypes">
  <Template>Facet</Template>
  <TotalTime>780</TotalTime>
  <Words>1537</Words>
  <Application>Microsoft Office PowerPoint</Application>
  <PresentationFormat>Widescreen</PresentationFormat>
  <Paragraphs>269</Paragraphs>
  <Slides>36</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&amp;quot</vt:lpstr>
      <vt:lpstr>Arial</vt:lpstr>
      <vt:lpstr>Calibri</vt:lpstr>
      <vt:lpstr>Symbol</vt:lpstr>
      <vt:lpstr>Tahoma</vt:lpstr>
      <vt:lpstr>Times New Roman</vt:lpstr>
      <vt:lpstr>Trebuchet MS</vt:lpstr>
      <vt:lpstr>Wingdings 3</vt:lpstr>
      <vt:lpstr>Facet</vt:lpstr>
      <vt:lpstr>Citizens’ Advisory Committee Meeting</vt:lpstr>
      <vt:lpstr>PowerPoint Presentation</vt:lpstr>
      <vt:lpstr>PowerPoint Presentation</vt:lpstr>
      <vt:lpstr>PowerPoint Presentation</vt:lpstr>
      <vt:lpstr>PowerPoint Presentation</vt:lpstr>
      <vt:lpstr>PowerPoint Presentation</vt:lpstr>
      <vt:lpstr>PowerPoint Presentation</vt:lpstr>
      <vt:lpstr>A. CAPITAL PROJECTS</vt:lpstr>
      <vt:lpstr>PowerPoint Presentation</vt:lpstr>
      <vt:lpstr>B. WATER QUALITY REPORT</vt:lpstr>
      <vt:lpstr>C. WATER SUPPLY CONDITIONS</vt:lpstr>
      <vt:lpstr>PowerPoint Presentation</vt:lpstr>
      <vt:lpstr>PowerPoint Presentation</vt:lpstr>
      <vt:lpstr>PowerPoint Presentation</vt:lpstr>
      <vt:lpstr>D. FOX CANYON GROUNDWATER MANAGEMENT AGENCY (GMA) / LAS POSAS USERS GROUP (LPUG) UPDATE</vt:lpstr>
      <vt:lpstr>PowerPoint Presentation</vt:lpstr>
      <vt:lpstr>E. CALLEGUAS MUNICIPAL WATER DISTRICT /​ METROPLITAN WATER DISTRICT OF SOUTHERN CALIFORNIA UPDATE  </vt:lpstr>
      <vt:lpstr>F. AVENUES OF PUBLIC OUTREACH​ </vt:lpstr>
      <vt:lpstr>PowerPoint Presentation</vt:lpstr>
      <vt:lpstr>G. ADMINISTRATIVE UPDATE</vt:lpstr>
      <vt:lpstr>H. BOARD LETTER TRACKER:​ AN UPDATE ON VENTURA COUNTY BOARD OF​  SUPERVISORS AGENDA ITEMS RELATED TO THE DISTRICT </vt:lpstr>
      <vt:lpstr>I. UPDATE ON THE AGRICULTURAL FOCUS GROUP</vt:lpstr>
      <vt:lpstr>J. Budget and Financial Review  </vt:lpstr>
      <vt:lpstr>1. Budget and Financial Review  </vt:lpstr>
      <vt:lpstr>2. Budget and Financial Review  </vt:lpstr>
      <vt:lpstr>3. Budget and Financial Review  </vt:lpstr>
      <vt:lpstr>4. Budget and Financial Review  </vt:lpstr>
      <vt:lpstr>J. DIRECTOR’S INFORMATIONAL ITEMS​ </vt:lpstr>
      <vt:lpstr>1. DIRECTORS ITEMS</vt:lpstr>
      <vt:lpstr>2. DIRECTORS ITEMS</vt:lpstr>
      <vt:lpstr>3. DIRECTORS ITEMS</vt:lpstr>
      <vt:lpstr>4. DIRECTORS ITEMS</vt:lpstr>
      <vt:lpstr>5. DIRECTORS ITEMS</vt:lpstr>
      <vt:lpstr>6. DIRECTORS ITEMS</vt:lpstr>
      <vt:lpstr>5. COMMITTEE MEMBERS’ COMMENTS/FUTURE AGENDA ITEMS​    6. ADJOURNMENT</vt:lpstr>
      <vt:lpstr>Next WWD19 Meeting</vt:lpstr>
    </vt:vector>
  </TitlesOfParts>
  <Company>County of Ventura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Burks, Adrienne</dc:creator>
  <cp:lastModifiedBy>Caylor, Caytlyn</cp:lastModifiedBy>
  <cp:revision>132</cp:revision>
  <cp:lastPrinted>2017-04-05T19:25:35Z</cp:lastPrinted>
  <dcterms:created xsi:type="dcterms:W3CDTF">2016-09-07T18:25:03Z</dcterms:created>
  <dcterms:modified xsi:type="dcterms:W3CDTF">2019-08-12T23:03:54Z</dcterms:modified>
</cp:coreProperties>
</file>